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50"/>
  </p:notesMasterIdLst>
  <p:sldIdLst>
    <p:sldId id="256" r:id="rId2"/>
    <p:sldId id="258" r:id="rId3"/>
    <p:sldId id="267" r:id="rId4"/>
    <p:sldId id="276" r:id="rId5"/>
    <p:sldId id="277" r:id="rId6"/>
    <p:sldId id="278" r:id="rId7"/>
    <p:sldId id="281" r:id="rId8"/>
    <p:sldId id="280" r:id="rId9"/>
    <p:sldId id="279" r:id="rId10"/>
    <p:sldId id="285" r:id="rId11"/>
    <p:sldId id="282" r:id="rId12"/>
    <p:sldId id="284" r:id="rId13"/>
    <p:sldId id="283" r:id="rId14"/>
    <p:sldId id="259" r:id="rId15"/>
    <p:sldId id="261" r:id="rId16"/>
    <p:sldId id="263" r:id="rId17"/>
    <p:sldId id="260" r:id="rId18"/>
    <p:sldId id="287" r:id="rId19"/>
    <p:sldId id="290" r:id="rId20"/>
    <p:sldId id="262" r:id="rId21"/>
    <p:sldId id="269" r:id="rId22"/>
    <p:sldId id="268" r:id="rId23"/>
    <p:sldId id="271" r:id="rId24"/>
    <p:sldId id="270" r:id="rId25"/>
    <p:sldId id="273" r:id="rId26"/>
    <p:sldId id="272" r:id="rId27"/>
    <p:sldId id="275" r:id="rId28"/>
    <p:sldId id="291" r:id="rId29"/>
    <p:sldId id="294" r:id="rId30"/>
    <p:sldId id="274" r:id="rId31"/>
    <p:sldId id="289" r:id="rId32"/>
    <p:sldId id="288" r:id="rId33"/>
    <p:sldId id="292" r:id="rId34"/>
    <p:sldId id="295" r:id="rId35"/>
    <p:sldId id="300" r:id="rId36"/>
    <p:sldId id="302" r:id="rId37"/>
    <p:sldId id="303" r:id="rId38"/>
    <p:sldId id="304" r:id="rId39"/>
    <p:sldId id="306" r:id="rId40"/>
    <p:sldId id="307" r:id="rId41"/>
    <p:sldId id="305" r:id="rId42"/>
    <p:sldId id="308" r:id="rId43"/>
    <p:sldId id="309" r:id="rId44"/>
    <p:sldId id="310" r:id="rId45"/>
    <p:sldId id="299" r:id="rId46"/>
    <p:sldId id="298" r:id="rId47"/>
    <p:sldId id="311" r:id="rId48"/>
    <p:sldId id="312" r:id="rId4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A5875AE-5DF7-4FAB-9501-AAA5FEE7DED8}">
          <p14:sldIdLst>
            <p14:sldId id="256"/>
            <p14:sldId id="258"/>
          </p14:sldIdLst>
        </p14:section>
        <p14:section name="History of AI" id="{50C098FE-74EE-434A-B893-3E10478A7F95}">
          <p14:sldIdLst>
            <p14:sldId id="267"/>
            <p14:sldId id="276"/>
            <p14:sldId id="277"/>
            <p14:sldId id="278"/>
            <p14:sldId id="281"/>
            <p14:sldId id="280"/>
            <p14:sldId id="279"/>
          </p14:sldIdLst>
        </p14:section>
        <p14:section name="AI Nowadays" id="{B11B6FA6-CBD9-4989-B6B8-4678157FB79B}">
          <p14:sldIdLst>
            <p14:sldId id="285"/>
            <p14:sldId id="282"/>
            <p14:sldId id="284"/>
            <p14:sldId id="283"/>
          </p14:sldIdLst>
        </p14:section>
        <p14:section name="Game" id="{89F48510-1A34-4D03-85A7-D5DE5565BEE5}">
          <p14:sldIdLst>
            <p14:sldId id="259"/>
            <p14:sldId id="261"/>
            <p14:sldId id="263"/>
            <p14:sldId id="260"/>
            <p14:sldId id="287"/>
            <p14:sldId id="290"/>
            <p14:sldId id="262"/>
            <p14:sldId id="269"/>
            <p14:sldId id="268"/>
            <p14:sldId id="271"/>
            <p14:sldId id="270"/>
            <p14:sldId id="273"/>
            <p14:sldId id="272"/>
            <p14:sldId id="275"/>
            <p14:sldId id="291"/>
            <p14:sldId id="294"/>
            <p14:sldId id="274"/>
            <p14:sldId id="289"/>
            <p14:sldId id="288"/>
            <p14:sldId id="292"/>
          </p14:sldIdLst>
        </p14:section>
        <p14:section name="How AI Think" id="{E5B01718-9BC7-4D51-98ED-146B6D8D7036}">
          <p14:sldIdLst>
            <p14:sldId id="295"/>
            <p14:sldId id="300"/>
            <p14:sldId id="302"/>
            <p14:sldId id="303"/>
            <p14:sldId id="304"/>
            <p14:sldId id="306"/>
            <p14:sldId id="307"/>
            <p14:sldId id="305"/>
            <p14:sldId id="308"/>
            <p14:sldId id="309"/>
            <p14:sldId id="310"/>
            <p14:sldId id="299"/>
            <p14:sldId id="298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F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80266" autoAdjust="0"/>
  </p:normalViewPr>
  <p:slideViewPr>
    <p:cSldViewPr snapToGrid="0" showGuides="1">
      <p:cViewPr varScale="1">
        <p:scale>
          <a:sx n="85" d="100"/>
          <a:sy n="85" d="100"/>
        </p:scale>
        <p:origin x="1542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FCF9F-0CE7-425B-9232-E0079D04F152}" type="datetimeFigureOut">
              <a:rPr lang="hu-HU" smtClean="0"/>
              <a:t>2025. 11. 09.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D0419-71DF-4DF8-83E3-597F5AE118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183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think a computer can dream? Can it create music? Can it be smarter than us?</a:t>
            </a:r>
            <a:endParaRPr lang="hu-HU" dirty="0"/>
          </a:p>
          <a:p>
            <a:endParaRPr lang="hu-HU" dirty="0"/>
          </a:p>
          <a:p>
            <a:r>
              <a:rPr lang="hu-HU" dirty="0"/>
              <a:t>W</a:t>
            </a:r>
            <a:r>
              <a:rPr lang="en-US" dirty="0"/>
              <a:t>ho uses AI every day</a:t>
            </a:r>
            <a:r>
              <a:rPr lang="hu-HU" dirty="0"/>
              <a:t>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2335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A8E0-9406-085D-1D74-A4DC4D21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A5BAFD6-31FD-E04E-E954-B15DBAAE4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3BC185E-B778-1B15-225E-2B1C29463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9F703F-9052-B9C0-1DF2-03CAF3D3C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4956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E32C2-A4ED-0D14-3DD3-FAC1AD00F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19A2CED-B79D-978E-7B94-528EBD443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1E61C6F-AFF6-6CFB-EF1C-6322E659B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6F785BD-7CD4-461B-B406-17DB2F9DB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3658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18EF5-C7A9-C4CE-5206-8DE08D79D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E49359-20F8-31AD-DD49-D91A3239D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00A7490-C6A9-D64B-BBBB-A901C50BE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több mint nyolcvan évet átfogó történelmi utazásunk végén a legfontosabb tanulság: az AI már </a:t>
            </a:r>
            <a:r>
              <a:rPr lang="hu-HU" b="1" dirty="0"/>
              <a:t>nem a jövő, hanem a jelen</a:t>
            </a:r>
            <a:r>
              <a:rPr lang="hu-HU" dirty="0"/>
              <a:t>. Teljesen beépült a mindennapi életünkbe, gyakran észrevétlenül, </a:t>
            </a:r>
            <a:r>
              <a:rPr lang="hu-HU" b="1" dirty="0"/>
              <a:t>szerves részként</a:t>
            </a:r>
            <a:r>
              <a:rPr lang="hu-HU" dirty="0"/>
              <a:t> funkcionál.</a:t>
            </a:r>
          </a:p>
          <a:p>
            <a:r>
              <a:rPr lang="hu-HU" dirty="0"/>
              <a:t>Ahogy korábban a Google vált a tudás elsődleges forrásává, ma a </a:t>
            </a:r>
            <a:r>
              <a:rPr lang="hu-HU" b="1" dirty="0"/>
              <a:t>Generatív Eszközök</a:t>
            </a:r>
            <a:r>
              <a:rPr lang="hu-HU" dirty="0"/>
              <a:t> – a </a:t>
            </a:r>
            <a:r>
              <a:rPr lang="hu-HU" dirty="0" err="1"/>
              <a:t>ChatGPT-hez</a:t>
            </a:r>
            <a:r>
              <a:rPr lang="hu-HU" dirty="0"/>
              <a:t> hasonló nyelvi modellek – kezdenek átvenni funkciókat. Az emberek már nem csak keresnek az interneten, hanem </a:t>
            </a:r>
            <a:r>
              <a:rPr lang="hu-HU" b="1" dirty="0"/>
              <a:t>összefoglalásokat kérnek</a:t>
            </a:r>
            <a:r>
              <a:rPr lang="hu-HU" dirty="0"/>
              <a:t>, szövegeket szerkesztenek, és </a:t>
            </a:r>
            <a:r>
              <a:rPr lang="hu-HU" dirty="0" err="1"/>
              <a:t>ötletelnek</a:t>
            </a:r>
            <a:r>
              <a:rPr lang="hu-HU" dirty="0"/>
              <a:t> az AI-</a:t>
            </a:r>
            <a:r>
              <a:rPr lang="hu-HU" dirty="0" err="1"/>
              <a:t>val</a:t>
            </a:r>
            <a:r>
              <a:rPr lang="hu-HU" dirty="0"/>
              <a:t>.</a:t>
            </a:r>
          </a:p>
          <a:p>
            <a:r>
              <a:rPr lang="hu-HU" dirty="0"/>
              <a:t>A munkahelyünkön a produktivitási szoftverekbe épített AI (mint például a </a:t>
            </a:r>
            <a:r>
              <a:rPr lang="hu-HU" b="1" dirty="0" err="1"/>
              <a:t>Copilot</a:t>
            </a:r>
            <a:r>
              <a:rPr lang="hu-HU" b="1" dirty="0"/>
              <a:t> a Microsoft 365-ben</a:t>
            </a:r>
            <a:r>
              <a:rPr lang="hu-HU" dirty="0"/>
              <a:t>) képes automatizálni az e-mailek megírását, prezentációk vázlatát elkészíteni, vagy hatalmas adathalmazokat pillanatok alatt rendszerezni. Ez alapjaiban változtatja meg az irodai munka természetét.</a:t>
            </a:r>
          </a:p>
          <a:p>
            <a:r>
              <a:rPr lang="hu-HU" dirty="0"/>
              <a:t>Ezen kívül az AI irányítja a tartalomajánló rendszereket a streaming szolgáltatóknál, optimalizálja a vásárlási javaslatokat a webáruházakban, és biztosítja az okostelefonok arcfelismerését.</a:t>
            </a:r>
          </a:p>
          <a:p>
            <a:r>
              <a:rPr lang="hu-HU" b="1" dirty="0"/>
              <a:t>Alan Turing</a:t>
            </a:r>
            <a:r>
              <a:rPr lang="hu-HU" dirty="0"/>
              <a:t> eredeti kérdése, hogy </a:t>
            </a:r>
            <a:r>
              <a:rPr lang="hu-HU" b="1" dirty="0"/>
              <a:t>képes-e egy gép intelligenciát szimulálni</a:t>
            </a:r>
            <a:r>
              <a:rPr lang="hu-HU" dirty="0"/>
              <a:t>, mára elenyészik. A kérdés ma már az: </a:t>
            </a:r>
            <a:r>
              <a:rPr lang="hu-HU" b="1" dirty="0"/>
              <a:t>Hogyan tudunk a legproduktívabban és leginkább etikus módon együtt dolgozni az AI-</a:t>
            </a:r>
            <a:r>
              <a:rPr lang="hu-HU" b="1" dirty="0" err="1"/>
              <a:t>val</a:t>
            </a:r>
            <a:r>
              <a:rPr lang="hu-HU" b="1" dirty="0"/>
              <a:t>?</a:t>
            </a:r>
            <a:endParaRPr lang="hu-HU" dirty="0"/>
          </a:p>
          <a:p>
            <a:r>
              <a:rPr lang="hu-HU" dirty="0"/>
              <a:t>A mesterséges intelligencia történelme nem a gépek győzelme az ember felett, hanem az </a:t>
            </a:r>
            <a:r>
              <a:rPr lang="hu-HU" b="1" dirty="0"/>
              <a:t>emberi találékonyság</a:t>
            </a:r>
            <a:r>
              <a:rPr lang="hu-HU" dirty="0"/>
              <a:t> és a </a:t>
            </a:r>
            <a:r>
              <a:rPr lang="hu-HU" b="1" dirty="0"/>
              <a:t>technológiai fejlődés</a:t>
            </a:r>
            <a:r>
              <a:rPr lang="hu-HU" dirty="0"/>
              <a:t> diadalmenete, amely új fejezetet nyit az emberiség számára.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8EAEC0D-F8AE-0050-1E15-F7445F6CD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080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2704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54127-9734-4BF0-20BD-01ADDF961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C441666-EA47-5072-E251-5F1992643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BF12D54-A2AC-737B-E1D6-7FE81D75B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4AF655C-C2E9-FF5B-7853-B5174C1FC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1872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A614-2D36-4573-8A75-C6F33A2B4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898F3F2-BB67-3842-9B22-8138C84CA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352B24A-8E07-3A3D-2FC0-6D004B6D6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18D692E-9A46-C4DD-A0AB-5C7E96A2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7415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9F7E-2026-4906-46CA-9B562512A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BA69FE3-BF46-9E34-C93B-F93CECD46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DDA6D4C-45A2-BBAC-D801-A101A40D9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6ED8CD5-AE0E-F6BC-621F-58D008373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7311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3958F-705D-40BD-1D2A-A4415B8C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762E302-ACE5-A905-BBD0-BEA3048B2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DBB118E-FB26-8ABC-0D40-2D7FED599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6219A2E-54A5-FF9D-9B3A-0A3F56BB5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437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856E3-6708-8EEA-BCCC-EBD907B2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8394B4D-1E3A-75E5-9134-F7E41C016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488F1FB-719A-F359-BCB1-8AD886946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A3A532D-17C2-B3EB-4ABD-BFFA6B837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975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7E3AC-CB6D-19E4-7AAA-9F13CD8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A6A7473-837F-5382-00D3-FD4591AB2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3E2F719-DEE4-F4D9-93E0-5C73DCCC1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BDC13AC-7089-8374-A8ED-059C20610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2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történetet a </a:t>
            </a:r>
            <a:r>
              <a:rPr lang="hu-HU" b="1" dirty="0"/>
              <a:t>második világháború utáni években</a:t>
            </a:r>
            <a:r>
              <a:rPr lang="hu-HU" dirty="0"/>
              <a:t> kell </a:t>
            </a:r>
            <a:r>
              <a:rPr lang="hu-HU" dirty="0" err="1"/>
              <a:t>kezdenünk</a:t>
            </a:r>
            <a:r>
              <a:rPr lang="hu-HU" dirty="0"/>
              <a:t>, az 1940-es és 1950-es évek fordulóján. Ebben az időszakban az alapvető kérdés az volt: </a:t>
            </a:r>
            <a:r>
              <a:rPr lang="hu-HU" b="1" dirty="0"/>
              <a:t>képes-e a gép 'gondolkodni'</a:t>
            </a:r>
            <a:r>
              <a:rPr lang="hu-HU" dirty="0"/>
              <a:t>?</a:t>
            </a:r>
          </a:p>
          <a:p>
            <a:r>
              <a:rPr lang="hu-HU" dirty="0"/>
              <a:t>A kulcsfigura itt </a:t>
            </a:r>
            <a:r>
              <a:rPr lang="hu-HU" b="1" dirty="0"/>
              <a:t>Alan Turing</a:t>
            </a:r>
            <a:r>
              <a:rPr lang="hu-HU" dirty="0"/>
              <a:t> volt. Turing nemcsak a háború alatt végzett titkos kódfejtő munkájával forradalmasította a számítástechnikát, hanem ő volt az, aki </a:t>
            </a:r>
            <a:r>
              <a:rPr lang="hu-HU" b="1" dirty="0"/>
              <a:t>filozófiai alapot</a:t>
            </a:r>
            <a:r>
              <a:rPr lang="hu-HU" dirty="0"/>
              <a:t> adott az AI-</a:t>
            </a:r>
            <a:r>
              <a:rPr lang="hu-HU" dirty="0" err="1"/>
              <a:t>nak</a:t>
            </a:r>
            <a:r>
              <a:rPr lang="hu-HU" dirty="0"/>
              <a:t>.</a:t>
            </a:r>
          </a:p>
          <a:p>
            <a:r>
              <a:rPr lang="hu-HU" dirty="0"/>
              <a:t>Az ő nevéhez fűződik a legendás </a:t>
            </a:r>
            <a:r>
              <a:rPr lang="hu-HU" b="1" dirty="0"/>
              <a:t>Turing-teszt</a:t>
            </a:r>
            <a:r>
              <a:rPr lang="hu-HU" dirty="0"/>
              <a:t>, amelyet 1950-ben publikált. A teszt ahelyett, hogy megpróbálta volna definiálni a 'gondolkodás' bonyolult fogalmát, egy </a:t>
            </a:r>
            <a:r>
              <a:rPr lang="hu-HU" b="1" dirty="0"/>
              <a:t>praktikus kritériumot</a:t>
            </a:r>
            <a:r>
              <a:rPr lang="hu-HU" dirty="0"/>
              <a:t> állított fel:</a:t>
            </a:r>
          </a:p>
          <a:p>
            <a:r>
              <a:rPr lang="hu-HU" dirty="0"/>
              <a:t>A teszt szerint egy gép akkor tekinthető intelligensnek, ha egy emberi bíráló </a:t>
            </a:r>
            <a:r>
              <a:rPr lang="hu-HU" b="1" dirty="0"/>
              <a:t>nem tudja megkülönböztetni</a:t>
            </a:r>
            <a:r>
              <a:rPr lang="hu-HU" dirty="0"/>
              <a:t> a géppel folytatott beszélgetést egy másik emberrel folytatott beszélgetéstől.</a:t>
            </a:r>
          </a:p>
          <a:p>
            <a:r>
              <a:rPr lang="hu-HU" dirty="0"/>
              <a:t>Tulajdonképpen Turing ezzel tette fel a kérdést: </a:t>
            </a:r>
            <a:r>
              <a:rPr lang="hu-HU" b="1" dirty="0"/>
              <a:t>Tudunk-e csinálni olyan gépet, ami utánozni tudja az emberi intellektust?</a:t>
            </a:r>
            <a:r>
              <a:rPr lang="hu-HU" dirty="0"/>
              <a:t> Ez a gondolat indította el az egész tudományágat."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735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53B63-5CAF-DEC2-562E-DFFD2BC5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463A605-C296-489B-A309-CD5DA4565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ED15F62-380A-834F-5FCD-B2C673C0F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9D051EE-2733-B270-2870-B313A5486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4931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170AD-C0A5-0B6F-5189-EFD80B5EF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5583B3B-76D1-810C-698E-DE14D9802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72D575D-EF7E-F9A2-282B-975F4B1BD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7F4D809-FF62-E1E6-FCB2-0A6D62B67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671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9D3DB-8606-1777-A7AE-15AA8DE33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97AE5AA-3058-6549-B85F-A6CEF337E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380BBC0-5992-4106-10C5-DEB5ABE84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BBF266-04B9-C6D5-678C-DC70671AE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3337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208D2-5B6D-C258-0A15-EEB8311D8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593CE50-FC97-692F-2428-F722EF98A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9D7A972-4DE1-3310-6D59-D4FFD303E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2922414-E491-3B67-BDB3-76B03E4B7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6664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F29D9-F2CD-A239-CE8E-61C31C6FB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E3A9093-EE03-04DB-C132-910599600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A8AF982-6C41-7D1F-18A2-36C0CFC95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FC25C9-1D1D-4922-9AA2-9072B3EAE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2441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2885A-7104-DA6F-880B-61DD198F8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9335CDB-9248-A502-53BA-F25F9EE94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A51D66D-5DEF-87D8-B79D-1804B784B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BF916C-4DB6-7274-8BAF-4B48792F8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026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8D7F7-9131-AE48-9BF4-7AFFC98C6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DF15BF9-7166-92D1-38FB-DCE767592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74E0B3D-F25B-2020-1F2A-0406E4527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https://realitycheckk.replit.app/10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B867704-7390-04C7-4134-149E9D77B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336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54C38-E9B7-A88D-C657-9916453AC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64659E4-887B-5C42-721E-FCBB9BE6B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B63C196-3773-FB4D-C3FC-E23226053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2B6082C-1BF0-C0B4-52EF-F268684C2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6398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B2DB6-5E87-37EC-38D1-5FCBD524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876DD45-036E-78ED-7F3E-9CC1FE357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4E68646-5B21-5CA3-BB09-16561AD58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7288CBB-DEBB-9234-6EA0-EF7E66E2A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8989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80266-A783-0432-DEAA-CF8619AA0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49C62F2-3365-5715-8393-84C0DE9B2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3D69FD8-D855-CB40-811E-D863E5625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8EFD8B7-ABC1-2B36-8E4A-23F51D8C2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700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5F158-9B4C-2EC7-4AD1-79A4CFBBD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9B5C619-460A-B842-2603-2C9542A19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1FB3E3E-0A25-A1F1-A038-5B71F749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gondolkodó gépekről szóló filozófiai elmélkedések 1956 nyarán értek be, amikor a tudományág hivatalosan is megszületett. Ez a helyszín a </a:t>
            </a:r>
            <a:r>
              <a:rPr lang="hu-HU" b="1" dirty="0" err="1"/>
              <a:t>Dartmouth</a:t>
            </a:r>
            <a:r>
              <a:rPr lang="hu-HU" b="1" dirty="0"/>
              <a:t> College</a:t>
            </a:r>
            <a:r>
              <a:rPr lang="hu-HU" dirty="0"/>
              <a:t> volt, New Hampshire államban.</a:t>
            </a:r>
          </a:p>
          <a:p>
            <a:r>
              <a:rPr lang="hu-HU" dirty="0"/>
              <a:t>Itt tartották meg azt a két hónapos, történelmi jelentőségű workshopot, amelyen a kutatók először találkoztak. Olyan legendák vettek részt rajta, mint </a:t>
            </a:r>
            <a:r>
              <a:rPr lang="hu-HU" b="1" dirty="0"/>
              <a:t>John McCarthy</a:t>
            </a:r>
            <a:r>
              <a:rPr lang="hu-HU" dirty="0"/>
              <a:t>, </a:t>
            </a:r>
            <a:r>
              <a:rPr lang="hu-HU" b="1" dirty="0" err="1"/>
              <a:t>Marvin</a:t>
            </a:r>
            <a:r>
              <a:rPr lang="hu-HU" b="1" dirty="0"/>
              <a:t> </a:t>
            </a:r>
            <a:r>
              <a:rPr lang="hu-HU" b="1" dirty="0" err="1"/>
              <a:t>Minsky</a:t>
            </a:r>
            <a:r>
              <a:rPr lang="hu-HU" dirty="0"/>
              <a:t>, </a:t>
            </a:r>
            <a:r>
              <a:rPr lang="hu-HU" b="1" dirty="0"/>
              <a:t>Allen </a:t>
            </a:r>
            <a:r>
              <a:rPr lang="hu-HU" b="1" dirty="0" err="1"/>
              <a:t>Newell</a:t>
            </a:r>
            <a:r>
              <a:rPr lang="hu-HU" dirty="0"/>
              <a:t> és </a:t>
            </a:r>
            <a:r>
              <a:rPr lang="hu-HU" b="1" dirty="0"/>
              <a:t>Herbert Simon</a:t>
            </a:r>
            <a:r>
              <a:rPr lang="hu-HU" dirty="0"/>
              <a:t>.</a:t>
            </a:r>
          </a:p>
          <a:p>
            <a:r>
              <a:rPr lang="hu-HU" b="1" dirty="0"/>
              <a:t>John McCarthy</a:t>
            </a:r>
            <a:r>
              <a:rPr lang="hu-HU" dirty="0"/>
              <a:t> volt az, aki ezen a konferencián javasolta a ma is használt 'mesterséges intelligencia' kifejezést, vagyis az </a:t>
            </a:r>
            <a:r>
              <a:rPr lang="hu-HU" b="1" dirty="0"/>
              <a:t>'</a:t>
            </a:r>
            <a:r>
              <a:rPr lang="hu-HU" b="1" dirty="0" err="1"/>
              <a:t>Artificial</a:t>
            </a:r>
            <a:r>
              <a:rPr lang="hu-HU" b="1" dirty="0"/>
              <a:t> </a:t>
            </a:r>
            <a:r>
              <a:rPr lang="hu-HU" b="1" dirty="0" err="1"/>
              <a:t>Intelligence</a:t>
            </a:r>
            <a:r>
              <a:rPr lang="hu-HU" b="1" dirty="0"/>
              <a:t>' (AI)</a:t>
            </a:r>
            <a:r>
              <a:rPr lang="hu-HU" dirty="0"/>
              <a:t> terminust. Ezzel egyértelműen elválasztotta a területet a kibernetikától és más rokon diszciplínáktól.</a:t>
            </a:r>
          </a:p>
          <a:p>
            <a:r>
              <a:rPr lang="hu-HU" dirty="0"/>
              <a:t>A workshop résztvevői optimizmussal telve állították: </a:t>
            </a:r>
            <a:r>
              <a:rPr lang="hu-HU" b="1" dirty="0"/>
              <a:t>'Minden tanulás és az intelligencia más vonása elvileg olyan pontosan leírható, hogy egy gép is szimulálhatja.'</a:t>
            </a:r>
            <a:endParaRPr lang="hu-HU" dirty="0"/>
          </a:p>
          <a:p>
            <a:r>
              <a:rPr lang="hu-HU" dirty="0"/>
              <a:t>Ezzel a nyári találkozóval az AI egy álomból </a:t>
            </a:r>
            <a:r>
              <a:rPr lang="hu-HU" b="1" dirty="0"/>
              <a:t>önálló tudományággá</a:t>
            </a:r>
            <a:r>
              <a:rPr lang="hu-HU" dirty="0"/>
              <a:t> és kutatási területté vált, ami megnyitotta az utat az első valódi AI programok felé, amelyek a problémamegoldásra és a logikára fókuszáltak."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25F8F7-3324-77B0-6559-8D74A54D7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300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A7F3F-CFBE-E548-3AA6-83E78F39A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B05951E-6B9C-2243-5EDF-DF93BF1A1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1A46444-3096-EB3A-13FE-206C9FF4E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4A1F49E-0143-AE71-FAA9-829F0C9EA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1570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02A48-A2F1-F279-EE83-FC6392073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B2A79BC-019B-AD6C-A139-47813F2D5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8E30DFF-3E7E-884C-CC4A-B8E4FCE8D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BD0190-D1ED-457D-FC95-F0C4B7803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8206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89722-DE51-AC85-1C28-391AE9D11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DB12D52-27F0-4A92-AFA7-7103CE65B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05CF39D-CA81-DA7D-C8C7-5BC84CF1D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CE68ED7-70D8-45E2-BBE2-35EA56037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0110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Most, hogy átutaztunk a történelmen, térjünk át a gyakorlatra. Vajon mi a titka annak, hogy a gép felismer egy arcot vagy ír egy verset? De előbb beszélgessünk arról, mi hogyan csináljuk ezeket.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2919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2275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B0A9C-7E05-1262-8297-2CA316A84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AED6D0C1-C1E5-DA6E-9954-4A124ED1D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822EA92-36E9-9747-78C2-15247E6FF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4056A49-C241-F1D2-2CBD-EE7AA837B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8330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C004B-DD2E-20D4-1142-A9F6BD5D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BB76D14-C0F4-EA96-95AD-ED4A12F3E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3BEEDFE-BF8D-0168-27BC-3EEF18757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64E916-22CF-3FC7-E9DE-0131945A8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0888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687D-BE56-F495-D6ED-66A2E7D0C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A3C4B93F-9D91-49F5-76CE-519961C4F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730B195-05F5-8570-764B-FA615B68C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5CB2D43-8BEF-0B2F-1104-C882C7203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9128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EA5AF-8CA3-2705-F87D-BBA9CAE24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898325B6-8DDA-DF70-428B-3E035E013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FCEA229-0896-6750-77C5-A02B16ACA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4DB0AF5-A874-23A7-B231-7970196C6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6825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AEC4-46B3-7816-92A0-9C25EB0D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943960E-25E7-76E0-5816-19F9C051E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528BEC7-3EB2-F0C0-342A-EEBF15200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4416972-6F8C-B610-4DD5-FC0F5B48B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825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5B9BC-FDFA-3E89-841E-B7C0893F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11ECE4A-D4EB-61E6-A1F1-4949C0858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45F219C-4FA3-F702-DF05-5DAF12B43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ELIZA-t joggal tekinthetjük a mai </a:t>
            </a:r>
            <a:r>
              <a:rPr lang="hu-HU" b="1" dirty="0"/>
              <a:t>chatbotok és virtuális asszisztensek ősének</a:t>
            </a:r>
            <a:r>
              <a:rPr lang="hu-HU" dirty="0"/>
              <a:t>.</a:t>
            </a:r>
          </a:p>
          <a:p>
            <a:r>
              <a:rPr lang="hu-HU" dirty="0"/>
              <a:t>A program különlegessége abban rejlett, hogy képes volt </a:t>
            </a:r>
            <a:r>
              <a:rPr lang="hu-HU" b="1" dirty="0"/>
              <a:t>emberi interakciót imitálni</a:t>
            </a:r>
            <a:r>
              <a:rPr lang="hu-HU" dirty="0"/>
              <a:t>. Egy pszichoterapeutát – pontosabban egy Roger-</a:t>
            </a:r>
            <a:r>
              <a:rPr lang="hu-HU" dirty="0" err="1"/>
              <a:t>iánus</a:t>
            </a:r>
            <a:r>
              <a:rPr lang="hu-HU" dirty="0"/>
              <a:t> terapeutát – szimulált. A párbeszéd során az ELIZA a felhasználó mondatait kulcsszavakra bontotta, majd e kulcsszavak és egy sor egyszerű minta alapján </a:t>
            </a:r>
            <a:r>
              <a:rPr lang="hu-HU" b="1" dirty="0"/>
              <a:t>kérdésekkel válaszolt</a:t>
            </a:r>
            <a:r>
              <a:rPr lang="hu-HU" dirty="0"/>
              <a:t> és visszatükrözte a felhasználó érzéseit.</a:t>
            </a:r>
          </a:p>
          <a:p>
            <a:r>
              <a:rPr lang="hu-HU" dirty="0"/>
              <a:t>Például, ha beírtuk: </a:t>
            </a:r>
            <a:r>
              <a:rPr lang="hu-HU" i="1" dirty="0"/>
              <a:t>'A barátom azt mondta, utál engem.'</a:t>
            </a:r>
            <a:r>
              <a:rPr lang="hu-HU" dirty="0"/>
              <a:t> Az ELIZA visszakérdezett: </a:t>
            </a:r>
            <a:r>
              <a:rPr lang="hu-HU" i="1" dirty="0"/>
              <a:t>'Miért gondolja, hogy utálja?'</a:t>
            </a:r>
            <a:endParaRPr lang="hu-HU" dirty="0"/>
          </a:p>
          <a:p>
            <a:r>
              <a:rPr lang="hu-HU" dirty="0"/>
              <a:t>A program mögötti logika valójában rendkívül </a:t>
            </a:r>
            <a:r>
              <a:rPr lang="hu-HU" b="1" dirty="0"/>
              <a:t>egyszerű</a:t>
            </a:r>
            <a:r>
              <a:rPr lang="hu-HU" dirty="0"/>
              <a:t> volt, nem rendelkezett valódi megértéssel. Ennek ellenére a felhasználók </a:t>
            </a:r>
            <a:r>
              <a:rPr lang="hu-HU" b="1" dirty="0"/>
              <a:t>megdöbbentő módon emberinek</a:t>
            </a:r>
            <a:r>
              <a:rPr lang="hu-HU" dirty="0"/>
              <a:t> találták. Voltak, akik hosszú, intim beszélgetéseket folytattak a géppel, sőt, még </a:t>
            </a:r>
            <a:r>
              <a:rPr lang="hu-HU" dirty="0" err="1"/>
              <a:t>Weizenbaum</a:t>
            </a:r>
            <a:r>
              <a:rPr lang="hu-HU" dirty="0"/>
              <a:t> titkárnője is megkérte a professzort, hogy hagyja őket kettesben a géppel.</a:t>
            </a:r>
          </a:p>
          <a:p>
            <a:r>
              <a:rPr lang="hu-HU" dirty="0"/>
              <a:t>Az ELIZA bebizonyította, hogy az AI – még a korai, egyszerű formájában is – képes lehet </a:t>
            </a:r>
            <a:r>
              <a:rPr lang="hu-HU" b="1" dirty="0"/>
              <a:t>erős érzelmi reakciókat</a:t>
            </a:r>
            <a:r>
              <a:rPr lang="hu-HU" dirty="0"/>
              <a:t> kiváltani az emberekből, és rávilágított arra a tényre, hogy az emberek hajlamosak az intelligenciát tulajdonítani olyannak, ami csupán mintákat követ."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8C72F9C-349F-625C-5F1B-806508B2F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9638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5DE89-D01F-21A1-18DC-F1FA6D5E9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779AFA1-FE49-8587-E354-CB8E5C532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804BC6E-56E7-61D8-45AF-2BF052480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45D9105-E354-97FB-7198-5432B477C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24221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0EE0-49B5-89A9-4FA2-D8FACC07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2BA5218-E71D-5554-D90D-31C3175C4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D14C2A8-8FA6-4D3B-6833-A9D26DBDD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75C9FB3-F336-BD93-0CA1-DA9394AED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7460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B3C5-2495-97A8-D4F5-96D14805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5DD87F1-11BA-6D04-8B7D-11541E640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5684CB3-3596-AA93-9E75-481103588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E4305DB-FACB-1F10-DA7C-C4232B554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31198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F4C2-FDB7-B3EA-84A7-2572AE5D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2E29AE7C-58EF-11F4-6C7D-C2AD53668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AA2DFD9-133C-125D-8AEE-A961FDFAE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AB7032-1A08-6E7E-AB7A-71F439A62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9407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F0BD3-3DA9-D53B-0C0C-8259E72D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D3EF495-712F-4E29-559A-633E9AE56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A5CE40E-CDEF-C30A-BCDE-A57A828FB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kulcsszó a </a:t>
            </a:r>
            <a:r>
              <a:rPr lang="hu-HU" b="1" dirty="0"/>
              <a:t>Gépi Tanulás (</a:t>
            </a:r>
            <a:r>
              <a:rPr lang="hu-HU" b="1" dirty="0" err="1"/>
              <a:t>Machine</a:t>
            </a:r>
            <a:r>
              <a:rPr lang="hu-HU" b="1" dirty="0"/>
              <a:t> </a:t>
            </a:r>
            <a:r>
              <a:rPr lang="hu-HU" b="1" dirty="0" err="1"/>
              <a:t>Learning</a:t>
            </a:r>
            <a:r>
              <a:rPr lang="hu-HU" b="1" dirty="0"/>
              <a:t>)</a:t>
            </a:r>
            <a:r>
              <a:rPr lang="hu-HU" dirty="0"/>
              <a:t>. A gépek nem úgy működnek, mint egy számológép, amibe beprogramozzuk az összes szabályt. Ehelyett </a:t>
            </a:r>
            <a:r>
              <a:rPr lang="hu-HU" b="1" dirty="0"/>
              <a:t>adatokból tanulnak</a:t>
            </a:r>
            <a:r>
              <a:rPr lang="hu-HU" dirty="0"/>
              <a:t>. Pontosan úgy, ahogy egy kisgyerek.</a:t>
            </a:r>
          </a:p>
          <a:p>
            <a:r>
              <a:rPr lang="hu-HU" dirty="0"/>
              <a:t>Képzeljük el az AI agyát úgy, mint egy </a:t>
            </a:r>
            <a:r>
              <a:rPr lang="hu-HU" b="1" dirty="0"/>
              <a:t>Neurális Hálózatot</a:t>
            </a:r>
            <a:r>
              <a:rPr lang="hu-HU" dirty="0"/>
              <a:t>. Ez nem más, mint rengeteg pici, digitális </a:t>
            </a:r>
            <a:r>
              <a:rPr lang="hu-HU" b="1" dirty="0"/>
              <a:t>'neuron'</a:t>
            </a:r>
            <a:r>
              <a:rPr lang="hu-HU" dirty="0"/>
              <a:t> összekapcsolva, rétegeken keresztül. Olyan, mint egy hatalmas futószalag, ahol a bemeneti adatokon apró döntések sorozatát hozzák, míg a végén megszületik a végső eredmény.</a:t>
            </a:r>
          </a:p>
          <a:p>
            <a:r>
              <a:rPr lang="hu-HU" dirty="0"/>
              <a:t>A tanulás folyamata mindig három lépésből áll:</a:t>
            </a:r>
          </a:p>
          <a:p>
            <a:r>
              <a:rPr lang="hu-HU" b="1" dirty="0"/>
              <a:t>Megmutatjuk az Adatot:</a:t>
            </a:r>
            <a:r>
              <a:rPr lang="hu-HU" dirty="0"/>
              <a:t> Kapja a sok-sok mintát (képeket, szövegeket).</a:t>
            </a:r>
          </a:p>
          <a:p>
            <a:r>
              <a:rPr lang="hu-HU" b="1" dirty="0"/>
              <a:t>Minta-keresés:</a:t>
            </a:r>
            <a:r>
              <a:rPr lang="hu-HU" dirty="0"/>
              <a:t> A neurális hálózat megpróbálja megtalálni az </a:t>
            </a:r>
            <a:r>
              <a:rPr lang="hu-HU" b="1" dirty="0"/>
              <a:t>összefüggéseket</a:t>
            </a:r>
            <a:r>
              <a:rPr lang="hu-HU" dirty="0"/>
              <a:t>. Például: a legtöbb piros lámpa nyolcszögletű.</a:t>
            </a:r>
          </a:p>
          <a:p>
            <a:r>
              <a:rPr lang="hu-HU" b="1" dirty="0"/>
              <a:t>Javítás:</a:t>
            </a:r>
            <a:r>
              <a:rPr lang="hu-HU" dirty="0"/>
              <a:t> Ha a gép téved, a hiba visszamegy a 'neuronokhoz', és a gép kicsit </a:t>
            </a:r>
            <a:r>
              <a:rPr lang="hu-HU" b="1" dirty="0"/>
              <a:t>átállítja a súlyait</a:t>
            </a:r>
            <a:r>
              <a:rPr lang="hu-HU" dirty="0"/>
              <a:t>, hogy a következő tippet már jobban adja.</a:t>
            </a:r>
          </a:p>
          <a:p>
            <a:r>
              <a:rPr lang="hu-HU" dirty="0"/>
              <a:t>Ezt a folyamatot </a:t>
            </a:r>
            <a:r>
              <a:rPr lang="hu-HU" dirty="0" err="1"/>
              <a:t>milliárdszor</a:t>
            </a:r>
            <a:r>
              <a:rPr lang="hu-HU" dirty="0"/>
              <a:t> ismétlik meg, amíg a gép elképesztően profi nem lesz a minták felismerésében. Ez az alapja mindannak, amit a következő diákban látni fogunk.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42D817-1E98-1018-94EC-BCBBC7F15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5979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https://quickdraw.withgoogle.com/</a:t>
            </a:r>
          </a:p>
          <a:p>
            <a:r>
              <a:rPr lang="hu-HU" dirty="0"/>
              <a:t>https://studio.code.org/courses/oceans/units/1/lessons/1/levels/4</a:t>
            </a:r>
          </a:p>
          <a:p>
            <a:r>
              <a:rPr lang="hu-HU" dirty="0"/>
              <a:t>https://teachablemachine.withgoogle.com/train/image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35012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087A0-464C-6996-3D2E-A24C7295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FA448D6-E7E7-6D70-D8FC-26508989B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50115BC-C11A-367C-0B82-FB202609D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https://studio.code.org/courses/oceans/units/1/lessons/1/levels/2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43B9CEF-DA6C-F2CC-47EF-6AA4DC080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3148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BB376-2101-9F4D-A8C3-C0AF822B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777FACD-5913-720D-DA53-D45B7D17E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BF71531-3240-3289-2A63-4AA8BE9D6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https://quickdraw.withgoogle.com/</a:t>
            </a:r>
          </a:p>
          <a:p>
            <a:r>
              <a:rPr lang="hu-HU" dirty="0"/>
              <a:t>https://studio.code.org/courses/oceans/units/1/lessons/1/levels/4</a:t>
            </a:r>
          </a:p>
          <a:p>
            <a:r>
              <a:rPr lang="hu-HU" dirty="0"/>
              <a:t>https://teachablemachine.withgoogle.com/train/image</a:t>
            </a:r>
          </a:p>
          <a:p>
            <a:r>
              <a:rPr lang="hu-HU" dirty="0"/>
              <a:t>https://www.autodraw.com/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1EF4502-E9FA-6179-3723-63753573D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48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98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B729E-6071-D360-2D65-4D0EEA56E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73BBD2E-7D1E-0E46-4F16-01DD61DA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449D2C8-7A0D-653A-3B34-49E2683AD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"A kezdeti optimizmus sajnos nem tartott örökké. Az 1970-es évek elején a kutatók beleütköztek a </a:t>
            </a:r>
            <a:r>
              <a:rPr lang="hu-HU" b="1" dirty="0"/>
              <a:t>valóság </a:t>
            </a:r>
            <a:r>
              <a:rPr lang="hu-HU" b="1" dirty="0" err="1"/>
              <a:t>korlátaiba</a:t>
            </a:r>
            <a:r>
              <a:rPr lang="hu-HU" dirty="0"/>
              <a:t>, és beköszöntött az 'AI Tél' nevű időszak.</a:t>
            </a:r>
          </a:p>
          <a:p>
            <a:r>
              <a:rPr lang="hu-HU" dirty="0"/>
              <a:t>De mi is az 'AI Tél'? Ez egy olyan metafora, amely azt az időszakot jelöli, amikor az </a:t>
            </a:r>
            <a:r>
              <a:rPr lang="hu-HU" b="1" dirty="0"/>
              <a:t>AI kutatás iránti érdeklődés és a rá fordított állami finanszírozás drámaian lecsökkent</a:t>
            </a:r>
            <a:r>
              <a:rPr lang="hu-HU" dirty="0"/>
              <a:t>, mert a korai ígéretek nem teljesültek.</a:t>
            </a:r>
          </a:p>
          <a:p>
            <a:r>
              <a:rPr lang="hu-HU" dirty="0"/>
              <a:t>Három fő oka volt ennek a kiábrándulásnak:</a:t>
            </a:r>
          </a:p>
          <a:p>
            <a:r>
              <a:rPr lang="hu-HU" b="1" dirty="0"/>
              <a:t>Túlzott Optimizmus:</a:t>
            </a:r>
            <a:r>
              <a:rPr lang="hu-HU" dirty="0"/>
              <a:t> A kutatók túl ígéretes, néha irreális határidőket adtak meg a 'valódi intelligencia' elérésére. Amikor a valós problémák túlmutattak a prototípusokon, a nagyközönség és a finanszírozók elvesztették a hitüket.</a:t>
            </a:r>
          </a:p>
          <a:p>
            <a:r>
              <a:rPr lang="hu-HU" b="1" dirty="0"/>
              <a:t>Korlátozott Erőforrások:</a:t>
            </a:r>
            <a:r>
              <a:rPr lang="hu-HU" dirty="0"/>
              <a:t> Az akkori számítógépek </a:t>
            </a:r>
            <a:r>
              <a:rPr lang="hu-HU" b="1" dirty="0"/>
              <a:t>gyengék</a:t>
            </a:r>
            <a:r>
              <a:rPr lang="hu-HU" dirty="0"/>
              <a:t> voltak. Képesek voltak megoldani egyszerű elméleti problémákat, de nem volt elég memóriájuk és számítási teljesítményük a valós, nagy adatmennyiséget igénylő feladatokhoz.</a:t>
            </a:r>
          </a:p>
          <a:p>
            <a:r>
              <a:rPr lang="hu-HU" b="1" dirty="0"/>
              <a:t>A </a:t>
            </a:r>
            <a:r>
              <a:rPr lang="hu-HU" b="1" dirty="0" err="1"/>
              <a:t>Lighthill</a:t>
            </a:r>
            <a:r>
              <a:rPr lang="hu-HU" b="1" dirty="0"/>
              <a:t>-jelentés:</a:t>
            </a:r>
            <a:r>
              <a:rPr lang="hu-HU" dirty="0"/>
              <a:t> Ez volt a legfontosabb fordulópont. 1973-ban a brit kormány </a:t>
            </a:r>
            <a:r>
              <a:rPr lang="hu-HU" b="1" dirty="0"/>
              <a:t>Sir James </a:t>
            </a:r>
            <a:r>
              <a:rPr lang="hu-HU" b="1" dirty="0" err="1"/>
              <a:t>Lighthillt</a:t>
            </a:r>
            <a:r>
              <a:rPr lang="hu-HU" dirty="0"/>
              <a:t> bízta meg az AI kutatások értékelésével. Jelentésében megállapította, hogy az addigi áttörések ellenére az AI nem valószínű, hogy a közeljövőben nagy hatással lesz az iparra vagy a társadalomra. Ezt követően az Egyesült Államokban és Nagy-Britanniában is </a:t>
            </a:r>
            <a:r>
              <a:rPr lang="hu-HU" b="1" dirty="0"/>
              <a:t>megszüntették</a:t>
            </a:r>
            <a:r>
              <a:rPr lang="hu-HU" dirty="0"/>
              <a:t> az alapvető AI kutatások jelentős részének állami finanszírozását.</a:t>
            </a:r>
          </a:p>
          <a:p>
            <a:r>
              <a:rPr lang="hu-HU" dirty="0"/>
              <a:t>Ez az időszak megmutatta, hogy az AI fejlesztése nem egy egyenes út, hanem tele van </a:t>
            </a:r>
            <a:r>
              <a:rPr lang="hu-HU" b="1" dirty="0"/>
              <a:t>ciklusokkal</a:t>
            </a:r>
            <a:r>
              <a:rPr lang="hu-HU" dirty="0"/>
              <a:t>, ahol az optimizmust és a boomot mindig követi egy realizmusból fakadó válság."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2DFA12F-AD31-7118-E815-300AA6102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9085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1EF6-BA74-CD53-EE6B-D47CFC07B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7DF8978-007A-7110-EE70-DB018750F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45513F9-F0DE-958E-DE41-D9ED02B79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"Miután az AI kutatás kilábalt az első Télből, a hangsúly gyökeresen megváltozott. A kutatók eltávolodtak a 'Szimbolikus AI'-</a:t>
            </a:r>
            <a:r>
              <a:rPr lang="hu-HU" dirty="0" err="1"/>
              <a:t>tól</a:t>
            </a:r>
            <a:r>
              <a:rPr lang="hu-HU" dirty="0"/>
              <a:t>, ami kézzel írt logikai szabályokkal próbálta utánozni az emberi gondolkodást.</a:t>
            </a:r>
          </a:p>
          <a:p>
            <a:r>
              <a:rPr lang="hu-HU" dirty="0"/>
              <a:t>A 90-es években a figyelem az </a:t>
            </a:r>
            <a:r>
              <a:rPr lang="hu-HU" b="1" dirty="0" err="1"/>
              <a:t>adatvezérelt</a:t>
            </a:r>
            <a:r>
              <a:rPr lang="hu-HU" b="1" dirty="0"/>
              <a:t> megközelítések</a:t>
            </a:r>
            <a:r>
              <a:rPr lang="hu-HU" dirty="0"/>
              <a:t> felé fordult. Ez volt az az időszak, amikor a </a:t>
            </a:r>
            <a:r>
              <a:rPr lang="hu-HU" b="1" dirty="0"/>
              <a:t>Gépi Tanulás (</a:t>
            </a:r>
            <a:r>
              <a:rPr lang="hu-HU" b="1" dirty="0" err="1"/>
              <a:t>Machine</a:t>
            </a:r>
            <a:r>
              <a:rPr lang="hu-HU" b="1" dirty="0"/>
              <a:t> </a:t>
            </a:r>
            <a:r>
              <a:rPr lang="hu-HU" b="1" dirty="0" err="1"/>
              <a:t>Learning</a:t>
            </a:r>
            <a:r>
              <a:rPr lang="hu-HU" b="1" dirty="0"/>
              <a:t>)</a:t>
            </a:r>
            <a:r>
              <a:rPr lang="hu-HU" dirty="0"/>
              <a:t> valóban önálló tudományággá vált, nagyban támaszkodva a </a:t>
            </a:r>
            <a:r>
              <a:rPr lang="hu-HU" b="1" dirty="0"/>
              <a:t>statisztikára</a:t>
            </a:r>
            <a:r>
              <a:rPr lang="hu-HU" dirty="0"/>
              <a:t> és a valószínűség-számításra.</a:t>
            </a:r>
          </a:p>
          <a:p>
            <a:r>
              <a:rPr lang="hu-HU" dirty="0"/>
              <a:t>A cél innentől kezdve nem az volt, hogy </a:t>
            </a:r>
            <a:r>
              <a:rPr lang="hu-HU" i="1" dirty="0"/>
              <a:t>hogyan gondolkodjon</a:t>
            </a:r>
            <a:r>
              <a:rPr lang="hu-HU" dirty="0"/>
              <a:t> a gép, hanem az, hogy </a:t>
            </a:r>
            <a:r>
              <a:rPr lang="hu-HU" b="1" dirty="0"/>
              <a:t>hogyan tanuljon</a:t>
            </a:r>
            <a:r>
              <a:rPr lang="hu-HU" dirty="0"/>
              <a:t> a rendelkezésre álló adatokból.</a:t>
            </a:r>
          </a:p>
          <a:p>
            <a:r>
              <a:rPr lang="hu-HU" dirty="0"/>
              <a:t>Ebben az időszakban születtek meg olyan kulcsfontosságú és máig használt algoritmusok, mint például:</a:t>
            </a:r>
          </a:p>
          <a:p>
            <a:r>
              <a:rPr lang="hu-HU" dirty="0"/>
              <a:t>a </a:t>
            </a:r>
            <a:r>
              <a:rPr lang="hu-HU" b="1" dirty="0" err="1"/>
              <a:t>Support</a:t>
            </a:r>
            <a:r>
              <a:rPr lang="hu-HU" b="1" dirty="0"/>
              <a:t> </a:t>
            </a:r>
            <a:r>
              <a:rPr lang="hu-HU" b="1" dirty="0" err="1"/>
              <a:t>Vector</a:t>
            </a:r>
            <a:r>
              <a:rPr lang="hu-HU" b="1" dirty="0"/>
              <a:t> </a:t>
            </a:r>
            <a:r>
              <a:rPr lang="hu-HU" b="1" dirty="0" err="1"/>
              <a:t>Machine</a:t>
            </a:r>
            <a:r>
              <a:rPr lang="hu-HU" b="1" dirty="0"/>
              <a:t>-ok (Támogató Vektor Gépek)</a:t>
            </a:r>
            <a:r>
              <a:rPr lang="hu-HU" dirty="0"/>
              <a:t>, amelyeket </a:t>
            </a:r>
            <a:r>
              <a:rPr lang="hu-HU" dirty="0" err="1"/>
              <a:t>Vapnik</a:t>
            </a:r>
            <a:r>
              <a:rPr lang="hu-HU" dirty="0"/>
              <a:t> és </a:t>
            </a:r>
            <a:r>
              <a:rPr lang="hu-HU" dirty="0" err="1"/>
              <a:t>Cortes</a:t>
            </a:r>
            <a:r>
              <a:rPr lang="hu-HU" dirty="0"/>
              <a:t> hozott létre 1995-ben, és amik rendkívül hatékonyak voltak a besorolási feladatokban,</a:t>
            </a:r>
          </a:p>
          <a:p>
            <a:r>
              <a:rPr lang="hu-HU" dirty="0"/>
              <a:t>valamint az </a:t>
            </a:r>
            <a:r>
              <a:rPr lang="hu-HU" b="1" dirty="0" err="1"/>
              <a:t>Ensemble</a:t>
            </a:r>
            <a:r>
              <a:rPr lang="hu-HU" b="1" dirty="0"/>
              <a:t> módszerek</a:t>
            </a:r>
            <a:r>
              <a:rPr lang="hu-HU" dirty="0"/>
              <a:t>, mint a </a:t>
            </a:r>
            <a:r>
              <a:rPr lang="hu-HU" i="1" dirty="0" err="1"/>
              <a:t>Bagging</a:t>
            </a:r>
            <a:r>
              <a:rPr lang="hu-HU" dirty="0"/>
              <a:t> és az </a:t>
            </a:r>
            <a:r>
              <a:rPr lang="hu-HU" i="1" dirty="0" err="1"/>
              <a:t>AdaBoost</a:t>
            </a:r>
            <a:r>
              <a:rPr lang="hu-HU" dirty="0"/>
              <a:t>, amelyek sok gyenge modellt kombináltak egyetlen, rendkívül erős </a:t>
            </a:r>
            <a:r>
              <a:rPr lang="hu-HU" dirty="0" err="1"/>
              <a:t>előrejelző</a:t>
            </a:r>
            <a:r>
              <a:rPr lang="hu-HU" dirty="0"/>
              <a:t> rendszerré.</a:t>
            </a:r>
          </a:p>
          <a:p>
            <a:r>
              <a:rPr lang="hu-HU" dirty="0"/>
              <a:t>Ezzel párhuzamosan a </a:t>
            </a:r>
            <a:r>
              <a:rPr lang="hu-HU" b="1" dirty="0"/>
              <a:t>neurális hálózatok</a:t>
            </a:r>
            <a:r>
              <a:rPr lang="hu-HU" dirty="0"/>
              <a:t> is visszatértek: 1997-ben </a:t>
            </a:r>
            <a:r>
              <a:rPr lang="hu-HU" dirty="0" err="1"/>
              <a:t>Sepp</a:t>
            </a:r>
            <a:r>
              <a:rPr lang="hu-HU" dirty="0"/>
              <a:t> </a:t>
            </a:r>
            <a:r>
              <a:rPr lang="hu-HU" dirty="0" err="1"/>
              <a:t>Hochreiter</a:t>
            </a:r>
            <a:r>
              <a:rPr lang="hu-HU" dirty="0"/>
              <a:t> és Jürgen </a:t>
            </a:r>
            <a:r>
              <a:rPr lang="hu-HU" dirty="0" err="1"/>
              <a:t>Schmidhuber</a:t>
            </a:r>
            <a:r>
              <a:rPr lang="hu-HU" dirty="0"/>
              <a:t> megalkották az </a:t>
            </a:r>
            <a:r>
              <a:rPr lang="hu-HU" b="1" dirty="0"/>
              <a:t>LSTM-</a:t>
            </a:r>
            <a:r>
              <a:rPr lang="hu-HU" b="1" dirty="0" err="1"/>
              <a:t>et</a:t>
            </a:r>
            <a:r>
              <a:rPr lang="hu-HU" b="1" dirty="0"/>
              <a:t> (Long </a:t>
            </a:r>
            <a:r>
              <a:rPr lang="hu-HU" b="1" dirty="0" err="1"/>
              <a:t>Short</a:t>
            </a:r>
            <a:r>
              <a:rPr lang="hu-HU" b="1" dirty="0"/>
              <a:t>-Term </a:t>
            </a:r>
            <a:r>
              <a:rPr lang="hu-HU" b="1" dirty="0" err="1"/>
              <a:t>Memory</a:t>
            </a:r>
            <a:r>
              <a:rPr lang="hu-HU" b="1" dirty="0"/>
              <a:t>)</a:t>
            </a:r>
            <a:r>
              <a:rPr lang="hu-HU" dirty="0"/>
              <a:t>, egy olyan ismétlődő neurális hálózat típust, amely végre képes volt megoldani a hosszú távú függőségek problémáját – ez a technológia később a modern beszédfelismerés és a fordítóprogramok alapja lett.</a:t>
            </a:r>
          </a:p>
          <a:p>
            <a:r>
              <a:rPr lang="hu-HU" dirty="0"/>
              <a:t>A 90-es évek tehát lefektették a modern AI statisztikai és algoritmikus alapjait."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A914A8-2669-7551-638F-C15F0DBFE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0003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9AAD2-3B89-BE64-3C21-E1624F5A0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47F312B-4E4A-27D7-677F-4CBDF9B63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505FB45C-BD7D-F9AC-60A3-063915171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2000-es évek eleje volt az, amikor az AI végre megkapta azt a két kulcskomponenst, amire a </a:t>
            </a:r>
            <a:r>
              <a:rPr lang="hu-HU" dirty="0" err="1"/>
              <a:t>Dartmout</a:t>
            </a:r>
            <a:r>
              <a:rPr lang="hu-HU" dirty="0"/>
              <a:t> Konferencia óta várt: a </a:t>
            </a:r>
            <a:r>
              <a:rPr lang="hu-HU" b="1" dirty="0"/>
              <a:t>hatalmas mennyiségű adatot</a:t>
            </a:r>
            <a:r>
              <a:rPr lang="hu-HU" dirty="0"/>
              <a:t> és az </a:t>
            </a:r>
            <a:r>
              <a:rPr lang="hu-HU" b="1" dirty="0"/>
              <a:t>óriási számítási teljesítményt</a:t>
            </a:r>
            <a:r>
              <a:rPr lang="hu-HU" dirty="0"/>
              <a:t>.</a:t>
            </a:r>
          </a:p>
          <a:p>
            <a:r>
              <a:rPr lang="hu-HU" b="1" dirty="0"/>
              <a:t>Big Data:</a:t>
            </a:r>
            <a:r>
              <a:rPr lang="hu-HU" dirty="0"/>
              <a:t> Az internet és a közösségi média robbanásszerű terjedése soha nem látott mennyiségű digitális adatot (képek, szövegek, videók) generált. A gépi tanulási algoritmusok végre hozzáfértek ahhoz az </a:t>
            </a:r>
            <a:r>
              <a:rPr lang="hu-HU" b="1" dirty="0"/>
              <a:t>üzemanyaghoz</a:t>
            </a:r>
            <a:r>
              <a:rPr lang="hu-HU" dirty="0"/>
              <a:t>, amire szükségük volt a valódi tanuláshoz.</a:t>
            </a:r>
          </a:p>
          <a:p>
            <a:r>
              <a:rPr lang="hu-HU" b="1" dirty="0"/>
              <a:t>GPU-k (Grafikus Kártyák):</a:t>
            </a:r>
            <a:r>
              <a:rPr lang="hu-HU" dirty="0"/>
              <a:t> Megjelentek a modern grafikus kártyák, a </a:t>
            </a:r>
            <a:r>
              <a:rPr lang="hu-HU" b="1" dirty="0"/>
              <a:t>GPU-k</a:t>
            </a:r>
            <a:r>
              <a:rPr lang="hu-HU" dirty="0"/>
              <a:t>. Eredetileg videójátékokhoz tervezték őket, de kiderült, hogy </a:t>
            </a:r>
            <a:r>
              <a:rPr lang="hu-HU" b="1" dirty="0"/>
              <a:t>párhuzamos feldolgozásra</a:t>
            </a:r>
            <a:r>
              <a:rPr lang="hu-HU" dirty="0"/>
              <a:t> specializált architektúrájuk sokkal hatékonyabb a neurális hálózatok képzéséhez szükséges mátrixszámítások elvégzésére, mint a hagyományos CPU-k. Hirtelen az AI-kutatók elképesztő teljesítményhez jutottak, méghozzá viszonylag olcsón.</a:t>
            </a:r>
          </a:p>
          <a:p>
            <a:r>
              <a:rPr lang="hu-HU" dirty="0"/>
              <a:t>Ez a két tényező vezetett a </a:t>
            </a:r>
            <a:r>
              <a:rPr lang="hu-HU" b="1" dirty="0"/>
              <a:t>Mélytanulás (Deep </a:t>
            </a:r>
            <a:r>
              <a:rPr lang="hu-HU" b="1" dirty="0" err="1"/>
              <a:t>Learning</a:t>
            </a:r>
            <a:r>
              <a:rPr lang="hu-HU" b="1" dirty="0"/>
              <a:t>)</a:t>
            </a:r>
            <a:r>
              <a:rPr lang="hu-HU" dirty="0"/>
              <a:t> áttöréséhez.</a:t>
            </a:r>
          </a:p>
          <a:p>
            <a:r>
              <a:rPr lang="hu-HU" dirty="0"/>
              <a:t>A Deep </a:t>
            </a:r>
            <a:r>
              <a:rPr lang="hu-HU" dirty="0" err="1"/>
              <a:t>Learning</a:t>
            </a:r>
            <a:r>
              <a:rPr lang="hu-HU" dirty="0"/>
              <a:t> lényegében több rétegű (azaz </a:t>
            </a:r>
            <a:r>
              <a:rPr lang="hu-HU" b="1" dirty="0"/>
              <a:t>mélyebb</a:t>
            </a:r>
            <a:r>
              <a:rPr lang="hu-HU" dirty="0"/>
              <a:t>) neurális hálózatok használatát jelenti, amelyek képesek maguktól, nyers adatokból, </a:t>
            </a:r>
            <a:r>
              <a:rPr lang="hu-HU" b="1" dirty="0"/>
              <a:t>absztrakt jellemzőket</a:t>
            </a:r>
            <a:r>
              <a:rPr lang="hu-HU" dirty="0"/>
              <a:t> megtanulni.</a:t>
            </a:r>
          </a:p>
          <a:p>
            <a:r>
              <a:rPr lang="hu-HU" dirty="0"/>
              <a:t>A fordulópont 2012-ben következett be, amikor az </a:t>
            </a:r>
            <a:r>
              <a:rPr lang="hu-HU" b="1" dirty="0" err="1"/>
              <a:t>ImageNet</a:t>
            </a:r>
            <a:r>
              <a:rPr lang="hu-HU" dirty="0"/>
              <a:t> nevű, hatalmas kép-adatbázison zajló versenyen egy Alex </a:t>
            </a:r>
            <a:r>
              <a:rPr lang="hu-HU" dirty="0" err="1"/>
              <a:t>Krizhevsky</a:t>
            </a:r>
            <a:r>
              <a:rPr lang="hu-HU" dirty="0"/>
              <a:t> vezette csapat, amely egy mély neurális hálózatot (</a:t>
            </a:r>
            <a:r>
              <a:rPr lang="hu-HU" dirty="0" err="1"/>
              <a:t>AlexNet</a:t>
            </a:r>
            <a:r>
              <a:rPr lang="hu-HU" dirty="0"/>
              <a:t>) használt, </a:t>
            </a:r>
            <a:r>
              <a:rPr lang="hu-HU" b="1" dirty="0"/>
              <a:t>drámai módon felülmúlta</a:t>
            </a:r>
            <a:r>
              <a:rPr lang="hu-HU" dirty="0"/>
              <a:t> az addigi legjobb eredményeket. Ezzel a Deep </a:t>
            </a:r>
            <a:r>
              <a:rPr lang="hu-HU" dirty="0" err="1"/>
              <a:t>Learning</a:t>
            </a:r>
            <a:r>
              <a:rPr lang="hu-HU" dirty="0"/>
              <a:t> egyszer s mindenkorra igazolta felsőbbrendűségét, és elindította azt a forradalmat, amiben ma is élünk."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ECE8B6-1B26-A12B-5338-2D6CED4EC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892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A869C-434F-1CEB-FEFB-AE121A8F1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D8484A9-2BE4-6781-9142-FB6F6200C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3B0CAB3-0C5C-839F-319B-80EF49549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"Ezzel el is érkeztünk a </a:t>
            </a:r>
            <a:r>
              <a:rPr lang="hu-HU" b="1" dirty="0"/>
              <a:t>jelenhez</a:t>
            </a:r>
            <a:r>
              <a:rPr lang="hu-HU" dirty="0"/>
              <a:t>, a </a:t>
            </a:r>
            <a:r>
              <a:rPr lang="hu-HU" b="1" dirty="0"/>
              <a:t>2020-as évekhez</a:t>
            </a:r>
            <a:r>
              <a:rPr lang="hu-HU" dirty="0"/>
              <a:t>. A Deep </a:t>
            </a:r>
            <a:r>
              <a:rPr lang="hu-HU" dirty="0" err="1"/>
              <a:t>Learning</a:t>
            </a:r>
            <a:r>
              <a:rPr lang="hu-HU" dirty="0"/>
              <a:t> sikereinek köszönhetően az AI már nemcsak laboratóriumi kísérlet, hanem a mindennapi életünk, az 'AI </a:t>
            </a:r>
            <a:r>
              <a:rPr lang="hu-HU" dirty="0" err="1"/>
              <a:t>Everywhere</a:t>
            </a:r>
            <a:r>
              <a:rPr lang="hu-HU" dirty="0"/>
              <a:t>' része lett.</a:t>
            </a:r>
          </a:p>
          <a:p>
            <a:r>
              <a:rPr lang="hu-HU" dirty="0"/>
              <a:t>A legmeghatározóbb jelenség a </a:t>
            </a:r>
            <a:r>
              <a:rPr lang="hu-HU" b="1" dirty="0"/>
              <a:t>Generatív Mesterséges Intelligencia</a:t>
            </a:r>
            <a:r>
              <a:rPr lang="hu-HU" dirty="0"/>
              <a:t> térnyerése.</a:t>
            </a:r>
          </a:p>
          <a:p>
            <a:r>
              <a:rPr lang="hu-HU" b="1" dirty="0"/>
              <a:t>Generatív AI:</a:t>
            </a:r>
            <a:r>
              <a:rPr lang="hu-HU" dirty="0"/>
              <a:t> A </a:t>
            </a:r>
            <a:r>
              <a:rPr lang="hu-HU" b="1" dirty="0"/>
              <a:t>Nagy Nyelvi Modellek (LLM-ek)</a:t>
            </a:r>
            <a:r>
              <a:rPr lang="hu-HU" dirty="0"/>
              <a:t>, mint amilyen a </a:t>
            </a:r>
            <a:r>
              <a:rPr lang="hu-HU" dirty="0" err="1"/>
              <a:t>ChatGPT</a:t>
            </a:r>
            <a:r>
              <a:rPr lang="hu-HU" dirty="0"/>
              <a:t>, képesek emberi szintű szöveget generálni, programkódot írni, és komplex párbeszédeket folytatni. Emellett a képgeneráló modellek, mint a </a:t>
            </a:r>
            <a:r>
              <a:rPr lang="hu-HU" dirty="0" err="1"/>
              <a:t>Midjourney</a:t>
            </a:r>
            <a:r>
              <a:rPr lang="hu-HU" dirty="0"/>
              <a:t> vagy a </a:t>
            </a:r>
            <a:r>
              <a:rPr lang="hu-HU" dirty="0" err="1"/>
              <a:t>Stable</a:t>
            </a:r>
            <a:r>
              <a:rPr lang="hu-HU" dirty="0"/>
              <a:t> </a:t>
            </a:r>
            <a:r>
              <a:rPr lang="hu-HU" dirty="0" err="1"/>
              <a:t>Diffusion</a:t>
            </a:r>
            <a:r>
              <a:rPr lang="hu-HU" dirty="0"/>
              <a:t>, forradalmasítják a kreatív iparágakat. Ezek a modellek nemcsak elemeznek, hanem </a:t>
            </a:r>
            <a:r>
              <a:rPr lang="hu-HU" b="1" dirty="0"/>
              <a:t>alkotnak</a:t>
            </a:r>
            <a:r>
              <a:rPr lang="hu-HU" dirty="0"/>
              <a:t> is.</a:t>
            </a:r>
          </a:p>
          <a:p>
            <a:r>
              <a:rPr lang="hu-HU" b="1" dirty="0"/>
              <a:t>Önvezető Rendszerek:</a:t>
            </a:r>
            <a:r>
              <a:rPr lang="hu-HU" dirty="0"/>
              <a:t> Az AI a kulcsa az </a:t>
            </a:r>
            <a:r>
              <a:rPr lang="hu-HU" b="1" dirty="0"/>
              <a:t>önvezető autóknak</a:t>
            </a:r>
            <a:r>
              <a:rPr lang="hu-HU" dirty="0"/>
              <a:t>. A gépi látás, a szenzorokból (</a:t>
            </a:r>
            <a:r>
              <a:rPr lang="hu-HU" dirty="0" err="1"/>
              <a:t>Lidar</a:t>
            </a:r>
            <a:r>
              <a:rPr lang="hu-HU" dirty="0"/>
              <a:t>, radar) származó adatok valós idejű feldolgozása teszi lehetővé, hogy a járművek biztonságosan navigáljanak a forgalomban.</a:t>
            </a:r>
          </a:p>
          <a:p>
            <a:r>
              <a:rPr lang="hu-HU" b="1" dirty="0"/>
              <a:t>Orvosi Diagnózis:</a:t>
            </a:r>
            <a:r>
              <a:rPr lang="hu-HU" dirty="0"/>
              <a:t> Az AI rendkívüli pontossággal képes diagnosztizálni betegségeket orvosi képeken (például röntgenfelvételeken vagy MRI-ken) gyakran </a:t>
            </a:r>
            <a:r>
              <a:rPr lang="hu-HU" b="1" dirty="0"/>
              <a:t>gyorsabban és pontosabban</a:t>
            </a:r>
            <a:r>
              <a:rPr lang="hu-HU" dirty="0"/>
              <a:t>, mint az emberi szakértő. Emellett felgyorsítja az új gyógyszerek felfedezését és fejlesztését is.</a:t>
            </a:r>
          </a:p>
          <a:p>
            <a:r>
              <a:rPr lang="hu-HU" dirty="0"/>
              <a:t>Természetesen ez a robbanásszerű fejlődés új </a:t>
            </a:r>
            <a:r>
              <a:rPr lang="hu-HU" b="1" dirty="0"/>
              <a:t>etikai és társadalmi kihívásokat</a:t>
            </a:r>
            <a:r>
              <a:rPr lang="hu-HU" dirty="0"/>
              <a:t> is felvet. Gondoljunk csak az adatok védelmére, az elfogultság (</a:t>
            </a:r>
            <a:r>
              <a:rPr lang="hu-HU" dirty="0" err="1"/>
              <a:t>bias</a:t>
            </a:r>
            <a:r>
              <a:rPr lang="hu-HU" dirty="0"/>
              <a:t>) kérdésére a modellekben, vagy a munkaerőpiaci hatásokra.</a:t>
            </a:r>
          </a:p>
          <a:p>
            <a:r>
              <a:rPr lang="hu-HU" dirty="0"/>
              <a:t>Látjuk, hogy az Alan Turing által megálmodott gondolkodó gépek a szemünk előtt válnak valóra. A jövő az AI és az emberi intelligencia közötti </a:t>
            </a:r>
            <a:r>
              <a:rPr lang="hu-HU" b="1" dirty="0"/>
              <a:t>együttműködésről</a:t>
            </a:r>
            <a:r>
              <a:rPr lang="hu-HU" dirty="0"/>
              <a:t> szól majd, ami alapvetően átalakítja a munkát, a tudományt és a társadalmat."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D4D2BFC-D86B-B642-BEFE-7C9EAF12C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26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DB362-9021-24CE-1183-9BF2E165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00D695B-A528-FD82-4059-83C2B787C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3D49F61-808B-D23A-89FC-AE8AB33AC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/>
              <a:t>Képek és Művészet:</a:t>
            </a:r>
            <a:r>
              <a:rPr lang="hu-HU" dirty="0"/>
              <a:t> A generatív modellek képesek néhány szó alapján percek alatt lélegzetelállító, korábban nem létező műalkotásokat létrehozni, teljesen átalakítva ezzel a design és az illusztráció világát.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74EAF7-6087-24D4-2DE5-5461C72E4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D0419-71DF-4DF8-83E3-597F5AE11835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458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8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0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9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6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1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6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8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93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699B45-B7FD-E766-D59A-E88EE12BF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5300" y="-140150"/>
            <a:ext cx="3730839" cy="3569150"/>
          </a:xfrm>
        </p:spPr>
        <p:txBody>
          <a:bodyPr anchor="b">
            <a:normAutofit/>
          </a:bodyPr>
          <a:lstStyle/>
          <a:p>
            <a:r>
              <a:rPr lang="hu-HU" sz="4000" dirty="0"/>
              <a:t>Tud GONDOLKOZNI EGY GÉP?</a:t>
            </a:r>
            <a:br>
              <a:rPr lang="hu-HU" sz="4000" dirty="0"/>
            </a:br>
            <a:endParaRPr lang="hu-HU" sz="4000" dirty="0"/>
          </a:p>
        </p:txBody>
      </p:sp>
      <p:pic>
        <p:nvPicPr>
          <p:cNvPr id="4" name="Picture 3" descr="Színes-fehér színátmenet">
            <a:extLst>
              <a:ext uri="{FF2B5EF4-FFF2-40B4-BE49-F238E27FC236}">
                <a16:creationId xmlns:a16="http://schemas.microsoft.com/office/drawing/2014/main" id="{E75DE95F-C925-B95C-BDD2-C13D3AF8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94" r="16551" b="-1"/>
          <a:stretch>
            <a:fillRect/>
          </a:stretch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34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60E10-3C85-46A9-6EE4-D488FADB6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artalom helye 5" descr="A képen ég, hold, kültéri, f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1B0BB53-04B8-2FAE-9FA2-0608B729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 b="24900"/>
          <a:stretch>
            <a:fillRect/>
          </a:stretch>
        </p:blipFill>
        <p:spPr>
          <a:xfrm>
            <a:off x="1199737" y="2475033"/>
            <a:ext cx="9843891" cy="3901088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B1ACE4AF-84DA-48B2-A249-C353FC933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43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FA78EA-7413-F8C4-84B9-0626C14F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8794"/>
            <a:ext cx="10835191" cy="806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AI KÖRÜLÖTTED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8AD3D95-31CF-4915-A025-B56738D8C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863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97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3F336-48D4-63C1-8750-A25044DA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1974D4F-59A5-AFB6-F307-25C7936D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52" y="871758"/>
            <a:ext cx="5825448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AI KÖRÜLÖTTED</a:t>
            </a:r>
          </a:p>
        </p:txBody>
      </p:sp>
      <p:pic>
        <p:nvPicPr>
          <p:cNvPr id="19" name="Tartalom helye 18" descr="A képen madár, csőr, vízimadár, al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725301E-699D-540A-C785-155A1AE22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66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7702C3-C9F4-20C4-B387-8CC3966C9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4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4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47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9D64D20-BD5E-13A8-D17B-EC4DF665B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423"/>
            <a:ext cx="3658378" cy="3735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AI KÖRÜLÖTTED</a:t>
            </a:r>
          </a:p>
        </p:txBody>
      </p:sp>
      <p:cxnSp>
        <p:nvCxnSpPr>
          <p:cNvPr id="55" name="Straight Connector 49">
            <a:extLst>
              <a:ext uri="{FF2B5EF4-FFF2-40B4-BE49-F238E27FC236}">
                <a16:creationId xmlns:a16="http://schemas.microsoft.com/office/drawing/2014/main" id="{5431863F-9EC6-47DD-9DC5-E7970365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50713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A képen rajz, festmény, művészet, illusztráció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B28ED8E-476D-5E50-B58F-419F7F375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" r="-1" b="7818"/>
          <a:stretch>
            <a:fillRect/>
          </a:stretch>
        </p:blipFill>
        <p:spPr>
          <a:xfrm>
            <a:off x="4867132" y="723900"/>
            <a:ext cx="3281647" cy="5410197"/>
          </a:xfrm>
          <a:prstGeom prst="rect">
            <a:avLst/>
          </a:prstGeom>
        </p:spPr>
      </p:pic>
      <p:pic>
        <p:nvPicPr>
          <p:cNvPr id="6" name="Kép 5" descr="A képen festmény, rajz, művészet, Gyermek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A430780-2E56-17AB-55E8-C448407D7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r="14877" b="-4"/>
          <a:stretch>
            <a:fillRect/>
          </a:stretch>
        </p:blipFill>
        <p:spPr>
          <a:xfrm>
            <a:off x="8243137" y="723900"/>
            <a:ext cx="3244775" cy="54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40E53-63FD-7FA6-7ECD-A9A1281B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91E7B3F-3F6D-589F-E421-933E990C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AI KÖRÜLÖTTED</a:t>
            </a:r>
          </a:p>
        </p:txBody>
      </p:sp>
      <p:pic>
        <p:nvPicPr>
          <p:cNvPr id="7" name="Kép 6" descr="A képen művészet, szöveg, szobor, ventiláto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73DBCB5-1F07-C824-2F0A-BE2AB5762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9" r="2" b="6436"/>
          <a:stretch>
            <a:fillRect/>
          </a:stretch>
        </p:blipFill>
        <p:spPr>
          <a:xfrm>
            <a:off x="863273" y="1014520"/>
            <a:ext cx="10528627" cy="381922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6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3E98E-72EA-D5C7-68C9-8F87D6C62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3B0B3F1-4E9E-5466-42A5-B59558E5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dirty="0"/>
          </a:p>
        </p:txBody>
      </p:sp>
      <p:pic>
        <p:nvPicPr>
          <p:cNvPr id="7" name="Kép 6" descr="A képen fal, Szimmetria, épület, művésze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F1F42D4-8CE5-96F8-2E4B-0B46CF48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5" name="Tartalom helye 4" descr="A képen épület, Természetes megvilágítás, Szimmetria, acél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7DD60E8-07DE-9A61-FFDF-3563BFBD1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6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F82C1-0F85-4E5E-1CAB-05F59964B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6E2536-3FE7-30DD-F82C-3A45C504F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5C0515-8EE2-C257-2462-1BAEFAF07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18616-3DE4-C0A5-369D-B976084BF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144BFE-DC91-ECFB-EBA0-B2FD2242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dirty="0"/>
          </a:p>
        </p:txBody>
      </p:sp>
      <p:pic>
        <p:nvPicPr>
          <p:cNvPr id="7" name="Kép 6" descr="A képen fal, Szimmetria, épület, művésze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CF270AC-8A77-74AA-3B27-EC7BA0AA4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pic>
        <p:nvPicPr>
          <p:cNvPr id="5" name="Tartalom helye 4" descr="A képen épület, Természetes megvilágítás, Szimmetria, acél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93A8EE4-765B-5933-49D5-C8B3A9FB0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EBA3DB-CDD7-2031-5C60-AED4FB0A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0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08A0B0-7E07-3FCE-85A0-96436098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EEBBF3-0985-41D3-03DF-BBF997374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5E338C-F1CA-F6B1-619C-CB3C55E4F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606128-9710-3596-815E-E2EE29D82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38DA7E5-B70E-211B-3632-2D0A41F94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7" name="Kép 6" descr="A képen felhő, kültéri, ég, épüle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E826041-E437-1FAD-5E9C-3CD79D847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5" name="Tartalom helye 4" descr="A képen kültéri, Középkori építészet, kegyhely, 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F69C21B-8FDE-1662-A17F-04F9535FB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D5E739-5EEF-CC1A-D986-10BA872C9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98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DD4B1-BC52-9722-5FA1-9B9A54B2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26822D7-7FED-F002-BA9F-53394B8F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7" name="Kép 6" descr="A képen felhő, kültéri, ég, épüle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8AEEBAA-2A1D-5A5B-8CF1-255EE8284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5" name="Tartalom helye 4" descr="A képen kültéri, Középkori építészet, kegyhely, 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D1F34C3-7CB1-8B28-A771-30D1492E0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14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7D34D-6D67-4EE9-6ABA-BE276EA7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5E0DE3-16E2-C647-F934-D9B54B74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fedett pályás, fal, Irodaépület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25145AA5-B3FA-B586-4B64-D62E85E6E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6" name="Kép 5" descr="A képen fedett pályás, fal, Irodaépület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CF49D1D-AA29-97E1-271D-74BC8B712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04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8B536-8ACE-8057-0E9B-6DF7E41D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AC798E-7F25-24EE-66D0-DA16C15BC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10A74-FCAB-67E2-2DA5-BBB0EF763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FBBA4EF-0F1D-D99E-EBFF-7F6C0188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41DF93-F040-8B71-8FEC-91287DDA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fedett pályás, fal, Irodaépület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39F01F1-92B5-B8AE-0832-2C103FAB7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6" name="Kép 5" descr="A képen fedett pályás, fal, Irodaépület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7233DD3-ECEE-79EC-7EE6-3A136CACD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092397-9DA4-55D2-35C3-EB339EC40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03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2725EA-BB64-150A-4B9C-C9D6618B4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290CA3D-EDE7-CDB2-EC94-2695BAE9F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52" y="871758"/>
            <a:ext cx="5825448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 err="1"/>
              <a:t>Mesterséges</a:t>
            </a:r>
            <a:r>
              <a:rPr lang="en-US" sz="5400"/>
              <a:t> intelligencia</a:t>
            </a:r>
            <a:br>
              <a:rPr lang="en-US" sz="5400"/>
            </a:br>
            <a:br>
              <a:rPr lang="en-US" sz="5400"/>
            </a:br>
            <a:endParaRPr lang="en-US" sz="5400" i="1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5435F03-06B2-876F-AAD7-7A11DBE52D10}"/>
              </a:ext>
            </a:extLst>
          </p:cNvPr>
          <p:cNvSpPr txBox="1"/>
          <p:nvPr/>
        </p:nvSpPr>
        <p:spPr>
          <a:xfrm>
            <a:off x="5619964" y="4785543"/>
            <a:ext cx="5322013" cy="100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 i="1" dirty="0">
                <a:latin typeface="Abadi ExtraLight" panose="020B0204020104020204" pitchFamily="34" charset="-18"/>
              </a:rPr>
              <a:t>Az </a:t>
            </a:r>
            <a:r>
              <a:rPr lang="en-US" sz="2000" i="1" dirty="0" err="1">
                <a:latin typeface="Abadi ExtraLight" panose="020B0204020104020204" pitchFamily="34" charset="-18"/>
              </a:rPr>
              <a:t>emberi</a:t>
            </a:r>
            <a:r>
              <a:rPr lang="en-US" sz="2000" i="1" dirty="0">
                <a:latin typeface="Abadi ExtraLight" panose="020B0204020104020204" pitchFamily="34" charset="-18"/>
              </a:rPr>
              <a:t> </a:t>
            </a:r>
            <a:r>
              <a:rPr lang="en-US" sz="2000" i="1" dirty="0" err="1">
                <a:latin typeface="Abadi ExtraLight" panose="020B0204020104020204" pitchFamily="34" charset="-18"/>
              </a:rPr>
              <a:t>értelem</a:t>
            </a:r>
            <a:r>
              <a:rPr lang="en-US" sz="2000" i="1" dirty="0">
                <a:latin typeface="Abadi ExtraLight" panose="020B0204020104020204" pitchFamily="34" charset="-18"/>
              </a:rPr>
              <a:t> </a:t>
            </a:r>
            <a:r>
              <a:rPr lang="en-US" sz="2000" i="1" dirty="0" err="1">
                <a:latin typeface="Abadi ExtraLight" panose="020B0204020104020204" pitchFamily="34" charset="-18"/>
              </a:rPr>
              <a:t>szoftveres</a:t>
            </a:r>
            <a:r>
              <a:rPr lang="en-US" sz="2000" i="1" dirty="0">
                <a:latin typeface="Abadi ExtraLight" panose="020B0204020104020204" pitchFamily="34" charset="-18"/>
              </a:rPr>
              <a:t> </a:t>
            </a:r>
            <a:r>
              <a:rPr lang="en-US" sz="2000" i="1" dirty="0" err="1">
                <a:latin typeface="Abadi ExtraLight" panose="020B0204020104020204" pitchFamily="34" charset="-18"/>
              </a:rPr>
              <a:t>heurisztikákkal</a:t>
            </a:r>
            <a:r>
              <a:rPr lang="en-US" sz="2000" i="1" dirty="0">
                <a:latin typeface="Abadi ExtraLight" panose="020B0204020104020204" pitchFamily="34" charset="-18"/>
              </a:rPr>
              <a:t> </a:t>
            </a:r>
            <a:r>
              <a:rPr lang="en-US" sz="2000" i="1" dirty="0" err="1">
                <a:latin typeface="Abadi ExtraLight" panose="020B0204020104020204" pitchFamily="34" charset="-18"/>
              </a:rPr>
              <a:t>történő</a:t>
            </a:r>
            <a:r>
              <a:rPr lang="en-US" sz="2000" i="1" dirty="0">
                <a:latin typeface="Abadi ExtraLight" panose="020B0204020104020204" pitchFamily="34" charset="-18"/>
              </a:rPr>
              <a:t> </a:t>
            </a:r>
            <a:r>
              <a:rPr lang="en-US" sz="2000" i="1" dirty="0" err="1">
                <a:latin typeface="Abadi ExtraLight" panose="020B0204020104020204" pitchFamily="34" charset="-18"/>
              </a:rPr>
              <a:t>szimulációja</a:t>
            </a:r>
            <a:r>
              <a:rPr lang="en-US" sz="2000" i="1" dirty="0">
                <a:latin typeface="Abadi ExtraLight" panose="020B0204020104020204" pitchFamily="34" charset="-18"/>
              </a:rPr>
              <a:t>.</a:t>
            </a:r>
            <a:endParaRPr lang="en-US" sz="2000" dirty="0">
              <a:latin typeface="Abadi ExtraLight" panose="020B0204020104020204" pitchFamily="34" charset="-18"/>
            </a:endParaRPr>
          </a:p>
        </p:txBody>
      </p:sp>
      <p:pic>
        <p:nvPicPr>
          <p:cNvPr id="17" name="Tartalom helye 16" descr="A képen gerinctelen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5C58C7B-B8A9-0D39-97A9-FFD4FED94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972" b="87914" l="10000" r="899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0" r="12939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672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0228E-2890-2006-C41D-532C81BA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2C302D3-5FB2-C8DC-6BA0-14B0B592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13" name="Kép 12" descr="A képen fű, ég, kültéri, épüle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CF82360-3CD9-CF1F-7280-C0268BEA4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10" name="Tartalom helye 9" descr="A képen kültéri, felhő, ég, építésze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83514B6-34DA-97DC-0384-BFF381628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24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BE469-0D84-D9B5-686E-395F4DE02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E7F0E5-6DDC-F407-F2C8-872B1DB7A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9F0C83-9601-7837-F5DD-66D4488E1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3ADA98-D72D-E4F0-9388-F98BD87CB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58ECFBE-9A52-C9AA-5669-C139A0CFF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13" name="Kép 12" descr="A képen fű, ég, kültéri, épüle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B006A67-26AF-838A-05B4-B8DF5B03F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pic>
        <p:nvPicPr>
          <p:cNvPr id="10" name="Tartalom helye 9" descr="A képen kültéri, felhő, ég, építésze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CA87CE7-E69B-25A7-D17A-BE5144471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680A75-FB11-2608-BC71-0A0760219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58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1B074-9B5E-9E2D-9D86-DA9CE64B1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E9884E8-A72F-E185-1761-8E3B141F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kültéri, épület, ég, abla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0B9F904-AE54-9727-00DF-6B8BE1A0C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6" name="Kép 5" descr="A képen ég, kültéri, éjszaka, Nagyvárosi térs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46799D7-4152-D00A-FBC2-63AA9F749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4064A3-4F01-9F4C-0DE1-8C1F0D76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02700F-9617-20B0-7CCA-69E2C17F5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E9E2E2-2C52-DCE2-6019-8B092FE2B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3EADE30-9E51-4B14-5566-A1A1ACCC3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74F236A-72C8-7DCD-2E75-4D597F11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kültéri, épület, ég, abla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DE34D95-4371-D54A-D5C3-B541881A1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6" name="Kép 5" descr="A képen ég, kültéri, éjszaka, Nagyvárosi térs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1BE09D4-B8D7-8939-B92C-A9A9E8283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D044BA-B2A6-7C75-104E-B37B5745F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5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1C4D2-EA4A-A0F2-B38F-5F9710A8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F663D65-C5E3-D85E-FDC9-C802ED4D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kültéri, fa, Légi fotó, fű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25237A6-5F09-5376-DA9A-5FB440DFC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6" name="Kép 5" descr="A képen kültéri, szobor, épület, hegy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011A31A-42E8-BE58-C052-01BD3C71C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4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30DD8-5D1C-EAC3-F28F-E3D6420F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AE7E20-D662-2F35-9AD5-3BC189ED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DA8E8E-439D-CEF3-6EC4-CB0FE3B55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0B83EA4-9EAD-C65A-2E72-FC87D1A2E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7A4870D-E6C6-D8EA-55BF-2FE3C301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kültéri, fa, Légi fotó, fű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943EE6B-CD52-35A2-4E24-2A2057915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pic>
        <p:nvPicPr>
          <p:cNvPr id="6" name="Kép 5" descr="A képen kültéri, szobor, épület, hegy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BFB81FD-F454-8A09-F1D6-3859B4D1F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AE9B80-389C-EBE6-058D-9F0C02162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29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720B0C-6FC6-7549-26D9-BADF193D5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8C68D9F-15CF-5D85-7CB5-52776699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kültéri, fa, ablak, 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C981D6-03AA-9A01-B4E8-8A2F732F1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6" name="Kép 5" descr="A képen kültéri, ablak, fa, laká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989F08C-A619-B5EE-1684-214104491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99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4BECEB-F9FA-E2F1-C2E4-297639EA6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93472D-4238-7A6D-2809-48ED17064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5D3B8A-09C0-CAFD-2900-F6F0591F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FF80702-A4C8-FDE7-B705-1F9ECC35D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F5E23C-76DE-9B59-C290-96D04AAA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kültéri, fa, ablak, é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293E074-86CC-8B9C-A6D2-57DADF3E4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pic>
        <p:nvPicPr>
          <p:cNvPr id="6" name="Kép 5" descr="A képen kültéri, ablak, fa, laká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987A061-AC50-3BE0-D78C-4ED07BA0A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A70E87-3996-8F3C-5AC9-D2C480C82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116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E98E8-6012-DFF7-F082-C573349AD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F5687F3-625E-4C08-1EE8-A6771740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személy, fedett pályás, Emberi arc, ruháza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0A8336C-9F1D-4304-01E0-570002E85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6" name="Kép 5" descr="A képen személy, ruházat, Emberi arc, fedett pályá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9CD5FDE-3341-AB91-F370-B09859B9C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38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6EC18-A0F7-3899-915B-0AD04018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23CC23-0759-A5C4-1C7D-A87B92EE9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B99922-64F2-E5F5-6142-BA515C5C8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7183A64-E272-D00D-AE43-9385A5E28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CEED149-B2CD-3D46-E00A-37A149E7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4" name="Tartalom helye 3" descr="A képen személy, fedett pályás, Emberi arc, ruháza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9906393-C875-E496-5C77-02F225923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pic>
        <p:nvPicPr>
          <p:cNvPr id="6" name="Kép 5" descr="A képen személy, ruházat, Emberi arc, fedett pályá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E8C596E-A862-3F6E-599A-CB216B92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ED803B-E0AA-2BF7-A8B2-3CAEE6C08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0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C789A61-BA05-07B5-3F5E-62687A83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hu-HU" sz="3600" dirty="0"/>
              <a:t>A Gondolkodó Gépek Álma</a:t>
            </a:r>
          </a:p>
        </p:txBody>
      </p: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C26B0C-832F-F03C-9577-B244A23D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>
            <a:normAutofit/>
          </a:bodyPr>
          <a:lstStyle/>
          <a:p>
            <a:r>
              <a:rPr lang="hu-HU" dirty="0">
                <a:latin typeface="Univers Condensed Light" panose="020B0306020202040204" pitchFamily="34" charset="0"/>
              </a:rPr>
              <a:t>1940–1950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Alen Turing 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Turing teszt</a:t>
            </a:r>
          </a:p>
        </p:txBody>
      </p:sp>
      <p:pic>
        <p:nvPicPr>
          <p:cNvPr id="2050" name="Picture 2" descr="Alan Turing volt a legnagyobb matematikus | Hírek | infoNógrád">
            <a:extLst>
              <a:ext uri="{FF2B5EF4-FFF2-40B4-BE49-F238E27FC236}">
                <a16:creationId xmlns:a16="http://schemas.microsoft.com/office/drawing/2014/main" id="{BDF0CD20-EC04-7718-E9A6-0891C1DC0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3" r="8921"/>
          <a:stretch>
            <a:fillRect/>
          </a:stretch>
        </p:blipFill>
        <p:spPr bwMode="auto">
          <a:xfrm>
            <a:off x="4981575" y="735286"/>
            <a:ext cx="6495042" cy="54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913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33079-6C3F-AC20-91E0-28E979F13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63C5286-CB08-8FF5-B2C6-33C059C1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6" name="Kép 5" descr="A képen ruházat, személy, lábbelik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AD42D424-80E5-70DC-0780-3708B58F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4" name="Tartalom helye 3" descr="A képen ruházat, lábbelik, személy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FFB4A42-F447-9553-CF68-FC6FEC9B9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426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FDC0D-1E5F-4B15-DD00-D574FEDF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42A335-06DC-C153-09CC-16AF5F33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D051B6-B1EB-5D7F-16C7-4DE09A83A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6008CA2-1D98-7520-5435-AE31EBBF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C0C6E3-7423-3853-2FBB-6E571A0B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6" name="Kép 5" descr="A képen ruházat, személy, lábbelik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996F47-14A8-B03F-DBF1-5AFCDB6C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pic>
        <p:nvPicPr>
          <p:cNvPr id="4" name="Tartalom helye 3" descr="A képen ruházat, lábbelik, személy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40AC837-AF67-601C-F6B0-E75374A49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6F32AA-6F91-E387-1D0D-2A48851EB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89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F3751-6194-5769-2430-A20A1784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806D221-D1EB-FFEB-D1C9-ECEBFF8F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6" name="Kép 5" descr="A képen bútorok, épület, fedett pályás, asztal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E813B9B-F4A2-89BF-0BA8-B1CE5EFE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</p:spPr>
      </p:pic>
      <p:pic>
        <p:nvPicPr>
          <p:cNvPr id="4" name="Tartalom helye 3" descr="A képen fedett pályás, mennyezet, épület, padló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56807C4-92CA-100B-CA9A-685A14218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874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5E6E74-800E-0413-D26E-0C58B1311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C91E0B-3CBA-8589-00AC-399BD20E6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13D44F-8AB8-59FF-0726-A1D5F477E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DCFB01-8436-0EA0-7A4C-FEBEB8354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42DA7C8-592F-4195-C960-7AE4EF57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/>
          </a:p>
        </p:txBody>
      </p:sp>
      <p:pic>
        <p:nvPicPr>
          <p:cNvPr id="6" name="Kép 5" descr="A képen bútorok, épület, fedett pályás, asztal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2BE1C66-80BB-656F-756E-56E1DD5DF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62" y="723899"/>
            <a:ext cx="3584211" cy="3584211"/>
          </a:xfrm>
          <a:prstGeom prst="rect">
            <a:avLst/>
          </a:prstGeom>
          <a:ln w="63500">
            <a:solidFill>
              <a:srgbClr val="00B050"/>
            </a:solidFill>
            <a:miter lim="800000"/>
          </a:ln>
        </p:spPr>
      </p:pic>
      <p:pic>
        <p:nvPicPr>
          <p:cNvPr id="4" name="Tartalom helye 3" descr="A képen fedett pályás, mennyezet, épület, padló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8098143-1C26-53F2-98FF-6CD5945D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12" y="723899"/>
            <a:ext cx="3584211" cy="35842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755054-7096-16B8-C83F-FEF2BB3E7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18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CAAE746-027D-2FA9-0544-3472F941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dirty="0"/>
              <a:t>Hogyan gondolkozik AZ AI?</a:t>
            </a:r>
            <a:endParaRPr lang="hu-HU"/>
          </a:p>
        </p:txBody>
      </p:sp>
      <p:pic>
        <p:nvPicPr>
          <p:cNvPr id="7" name="Tartalom helye 6" descr="A képen Emberi arc, képernyőkép, személy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8AEE60-AB7F-5C72-DCC6-11001671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r="59250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822018C-9B73-FF27-216F-84E04431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>
            <a:normAutofit/>
          </a:bodyPr>
          <a:lstStyle/>
          <a:p>
            <a:r>
              <a:rPr lang="hu-HU" dirty="0">
                <a:latin typeface="Univers Condensed Light" panose="020B0306020202040204" pitchFamily="34" charset="0"/>
              </a:rPr>
              <a:t>Gépi tanulás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Neurális hálózatok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66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3" name="Straight Connector 92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5" name="Straight Connector 92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4F2D321-13A0-E17C-6F6F-E9C53358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9218" name="Picture 2" descr="Az 5 északi szánhúzó kutya: van, aki nem ereszti ősi múltját">
            <a:extLst>
              <a:ext uri="{FF2B5EF4-FFF2-40B4-BE49-F238E27FC236}">
                <a16:creationId xmlns:a16="http://schemas.microsoft.com/office/drawing/2014/main" id="{9709C199-E706-AEF3-7B85-A6EB1D5028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1684" y="406400"/>
            <a:ext cx="6928632" cy="5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9" name="Straight Connector 922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61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D8B8C-E60A-17F7-C02D-E7DFF7EFB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34" name="Straight Connector 923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6" name="Straight Connector 923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38" name="Rectangle 923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ABEA3BC-BF5D-6200-837A-1E7C1B1D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E20D9B47-7933-2084-638A-AA8050503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064" y="406400"/>
            <a:ext cx="7641872" cy="5196474"/>
          </a:xfrm>
          <a:prstGeom prst="rect">
            <a:avLst/>
          </a:prstGeom>
        </p:spPr>
      </p:pic>
      <p:cxnSp>
        <p:nvCxnSpPr>
          <p:cNvPr id="9240" name="Straight Connector 923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3A0AB-A8BA-FEBE-8B3B-A25B0EBC5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95" name="Straight Connector 1229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7" name="Straight Connector 1229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299" name="Rectangle 1229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19A265F-DB45-3EAB-F110-0E1DBF33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12290" name="Picture 2" descr="Zootopia on X">
            <a:extLst>
              <a:ext uri="{FF2B5EF4-FFF2-40B4-BE49-F238E27FC236}">
                <a16:creationId xmlns:a16="http://schemas.microsoft.com/office/drawing/2014/main" id="{61B847F3-4F33-600B-5C6D-468E0C0CDC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9770" y="1022758"/>
            <a:ext cx="8252460" cy="458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01" name="Straight Connector 1230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10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29CD8D-E929-B7B8-0B1E-FB8CDB450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9" name="Straight Connector 133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1" name="Straight Connector 133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23" name="Rectangle 1332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5D84AB9-68E3-F185-6B6B-C2D782E5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13314" name="Picture 2" descr="CDN media">
            <a:extLst>
              <a:ext uri="{FF2B5EF4-FFF2-40B4-BE49-F238E27FC236}">
                <a16:creationId xmlns:a16="http://schemas.microsoft.com/office/drawing/2014/main" id="{D310EA7F-6644-E27E-E91D-9F69112606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3279" y="406400"/>
            <a:ext cx="8025442" cy="5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325" name="Straight Connector 133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87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0D950-18AE-9F2C-F39D-F530B9D6A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30" name="Straight Connector 1332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2" name="Straight Connector 1333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34" name="Rectangle 1333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929906E-BA39-4644-D88F-DC170D48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CA9C191-4D12-C7E4-41D3-1DFDE17D7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7405" y="406400"/>
            <a:ext cx="5357189" cy="5196474"/>
          </a:xfrm>
          <a:prstGeom prst="rect">
            <a:avLst/>
          </a:prstGeom>
        </p:spPr>
      </p:pic>
      <p:cxnSp>
        <p:nvCxnSpPr>
          <p:cNvPr id="13336" name="Straight Connector 1333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7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C4DAA-B6E2-3523-26A9-5FD274A20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48AE30-ED39-34D3-38BC-750A7D00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hu-HU" sz="3600" dirty="0"/>
              <a:t>Az AI Kutatás Hivatalos Születése</a:t>
            </a:r>
          </a:p>
        </p:txBody>
      </p:sp>
      <p:pic>
        <p:nvPicPr>
          <p:cNvPr id="4098" name="Picture 2" descr="Artificial Intelligence Timeline">
            <a:extLst>
              <a:ext uri="{FF2B5EF4-FFF2-40B4-BE49-F238E27FC236}">
                <a16:creationId xmlns:a16="http://schemas.microsoft.com/office/drawing/2014/main" id="{5E20D7D4-6307-1219-DE36-7304239DE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17791" b="1"/>
          <a:stretch>
            <a:fillRect/>
          </a:stretch>
        </p:blipFill>
        <p:spPr bwMode="auto">
          <a:xfrm>
            <a:off x="709872" y="731519"/>
            <a:ext cx="4976888" cy="543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2" name="Straight Connector 41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859386-B462-3C09-CBAA-E48B337D4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38" y="2236843"/>
            <a:ext cx="5201121" cy="3931920"/>
          </a:xfrm>
        </p:spPr>
        <p:txBody>
          <a:bodyPr>
            <a:normAutofit/>
          </a:bodyPr>
          <a:lstStyle/>
          <a:p>
            <a:r>
              <a:rPr lang="hu-HU" dirty="0">
                <a:latin typeface="Univers Condensed Light" panose="020B0306020202040204" pitchFamily="34" charset="0"/>
              </a:rPr>
              <a:t>1956</a:t>
            </a:r>
          </a:p>
          <a:p>
            <a:r>
              <a:rPr lang="hu-HU" dirty="0" err="1">
                <a:latin typeface="Univers Condensed Light" panose="020B0306020202040204" pitchFamily="34" charset="0"/>
              </a:rPr>
              <a:t>Dartmouth</a:t>
            </a:r>
            <a:r>
              <a:rPr lang="hu-HU" dirty="0">
                <a:latin typeface="Univers Condensed Light" panose="020B0306020202040204" pitchFamily="34" charset="0"/>
              </a:rPr>
              <a:t> College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Turing teszt</a:t>
            </a:r>
          </a:p>
        </p:txBody>
      </p:sp>
    </p:spTree>
    <p:extLst>
      <p:ext uri="{BB962C8B-B14F-4D97-AF65-F5344CB8AC3E}">
        <p14:creationId xmlns:p14="http://schemas.microsoft.com/office/powerpoint/2010/main" val="31962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A4658-0ACF-40CA-C90E-1CB942AB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30" name="Straight Connector 13329">
            <a:extLst>
              <a:ext uri="{FF2B5EF4-FFF2-40B4-BE49-F238E27FC236}">
                <a16:creationId xmlns:a16="http://schemas.microsoft.com/office/drawing/2014/main" id="{882C113A-867D-81F7-2A22-FF9DCE89A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2" name="Straight Connector 13331">
            <a:extLst>
              <a:ext uri="{FF2B5EF4-FFF2-40B4-BE49-F238E27FC236}">
                <a16:creationId xmlns:a16="http://schemas.microsoft.com/office/drawing/2014/main" id="{3F22D75F-7952-0051-CC06-28119E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34" name="Rectangle 13333">
            <a:extLst>
              <a:ext uri="{FF2B5EF4-FFF2-40B4-BE49-F238E27FC236}">
                <a16:creationId xmlns:a16="http://schemas.microsoft.com/office/drawing/2014/main" id="{E31ED10D-C45F-C017-76B7-83ADCF06D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D032E1C-9367-841E-50ED-5AB2B123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DA22DB4-1E79-D53D-E457-300F18E73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7405" y="406400"/>
            <a:ext cx="5357189" cy="5196474"/>
          </a:xfrm>
          <a:prstGeom prst="rect">
            <a:avLst/>
          </a:prstGeom>
        </p:spPr>
      </p:pic>
      <p:cxnSp>
        <p:nvCxnSpPr>
          <p:cNvPr id="13336" name="Straight Connector 13335">
            <a:extLst>
              <a:ext uri="{FF2B5EF4-FFF2-40B4-BE49-F238E27FC236}">
                <a16:creationId xmlns:a16="http://schemas.microsoft.com/office/drawing/2014/main" id="{F0F47299-570C-C67D-4939-5C217703A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zis 3">
            <a:extLst>
              <a:ext uri="{FF2B5EF4-FFF2-40B4-BE49-F238E27FC236}">
                <a16:creationId xmlns:a16="http://schemas.microsoft.com/office/drawing/2014/main" id="{2D5EAAE9-7499-6DA2-31C4-A2A91EF0C4F8}"/>
              </a:ext>
            </a:extLst>
          </p:cNvPr>
          <p:cNvSpPr/>
          <p:nvPr/>
        </p:nvSpPr>
        <p:spPr>
          <a:xfrm>
            <a:off x="6874933" y="1794933"/>
            <a:ext cx="1458605" cy="145860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00F64C0E-4CE9-60B1-4B95-64538DCDAA07}"/>
              </a:ext>
            </a:extLst>
          </p:cNvPr>
          <p:cNvSpPr/>
          <p:nvPr/>
        </p:nvSpPr>
        <p:spPr>
          <a:xfrm>
            <a:off x="4329289" y="3481506"/>
            <a:ext cx="4004249" cy="212136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48353FAB-E95B-7DDF-643C-A5140D109A07}"/>
              </a:ext>
            </a:extLst>
          </p:cNvPr>
          <p:cNvSpPr/>
          <p:nvPr/>
        </p:nvSpPr>
        <p:spPr>
          <a:xfrm>
            <a:off x="4238977" y="434771"/>
            <a:ext cx="1111955" cy="111195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D299BCE-88EC-AB93-0164-22FAB6E72B2D}"/>
              </a:ext>
            </a:extLst>
          </p:cNvPr>
          <p:cNvSpPr/>
          <p:nvPr/>
        </p:nvSpPr>
        <p:spPr>
          <a:xfrm>
            <a:off x="5616526" y="1013030"/>
            <a:ext cx="1111955" cy="111195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004D003F-CC3E-F2F2-8099-118AC278FD0D}"/>
              </a:ext>
            </a:extLst>
          </p:cNvPr>
          <p:cNvSpPr/>
          <p:nvPr/>
        </p:nvSpPr>
        <p:spPr>
          <a:xfrm>
            <a:off x="4469051" y="1620099"/>
            <a:ext cx="1111955" cy="111195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002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45554-D2D1-FF93-BAAC-A06EDEBE9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06" name="Straight Connector 1230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8" name="Straight Connector 1230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310" name="Rectangle 1230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D6B0A2C-AE54-6883-D3E8-46BCC961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BB7E914-8016-FE04-F616-D302DBC8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1518" y="406400"/>
            <a:ext cx="5248964" cy="5196474"/>
          </a:xfrm>
          <a:prstGeom prst="rect">
            <a:avLst/>
          </a:prstGeom>
        </p:spPr>
      </p:pic>
      <p:cxnSp>
        <p:nvCxnSpPr>
          <p:cNvPr id="12312" name="Straight Connector 1231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zis 5">
            <a:extLst>
              <a:ext uri="{FF2B5EF4-FFF2-40B4-BE49-F238E27FC236}">
                <a16:creationId xmlns:a16="http://schemas.microsoft.com/office/drawing/2014/main" id="{685E39BF-3084-CC0D-8361-AEC824239F0B}"/>
              </a:ext>
            </a:extLst>
          </p:cNvPr>
          <p:cNvSpPr/>
          <p:nvPr/>
        </p:nvSpPr>
        <p:spPr>
          <a:xfrm>
            <a:off x="2946400" y="290191"/>
            <a:ext cx="2540001" cy="2540001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6C652276-7300-35CE-E1F2-97C518800879}"/>
              </a:ext>
            </a:extLst>
          </p:cNvPr>
          <p:cNvSpPr/>
          <p:nvPr/>
        </p:nvSpPr>
        <p:spPr>
          <a:xfrm>
            <a:off x="3968044" y="3343796"/>
            <a:ext cx="4622800" cy="2540001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FDD7C1B9-F414-31BB-FA68-6770BD9C84B1}"/>
              </a:ext>
            </a:extLst>
          </p:cNvPr>
          <p:cNvSpPr/>
          <p:nvPr/>
        </p:nvSpPr>
        <p:spPr>
          <a:xfrm>
            <a:off x="6705601" y="1447801"/>
            <a:ext cx="719665" cy="71966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09670DDC-1FD7-BB55-4145-A46820C62DB0}"/>
              </a:ext>
            </a:extLst>
          </p:cNvPr>
          <p:cNvSpPr/>
          <p:nvPr/>
        </p:nvSpPr>
        <p:spPr>
          <a:xfrm>
            <a:off x="7786234" y="1447801"/>
            <a:ext cx="719665" cy="71966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EAE1BBE6-9F1F-517F-9D21-4DF84D50D384}"/>
              </a:ext>
            </a:extLst>
          </p:cNvPr>
          <p:cNvSpPr/>
          <p:nvPr/>
        </p:nvSpPr>
        <p:spPr>
          <a:xfrm>
            <a:off x="7272868" y="2165243"/>
            <a:ext cx="719665" cy="71966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9246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E3A43-3D2B-7B56-CD40-B2ACD490D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43" name="Straight Connector 1434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5" name="Straight Connector 1434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347" name="Rectangle 1434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6C4A05E-EEDE-EECF-651C-76A81BA1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14338" name="Picture 2" descr="Dog Breeds Average Price For Doberman Puppy Doberman Are They Good Family  Dogs 18 Of The">
            <a:extLst>
              <a:ext uri="{FF2B5EF4-FFF2-40B4-BE49-F238E27FC236}">
                <a16:creationId xmlns:a16="http://schemas.microsoft.com/office/drawing/2014/main" id="{9BFF2538-02EF-384D-E8AD-4C463F2C45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2719" y="406400"/>
            <a:ext cx="5066562" cy="5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49" name="Straight Connector 1434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8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9ACD6C-7BC7-286C-BDD4-A9C48BB36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06" name="Straight Connector 12305">
            <a:extLst>
              <a:ext uri="{FF2B5EF4-FFF2-40B4-BE49-F238E27FC236}">
                <a16:creationId xmlns:a16="http://schemas.microsoft.com/office/drawing/2014/main" id="{5B5E5FC9-8029-57E2-4076-3CFBF8EF7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8" name="Straight Connector 12307">
            <a:extLst>
              <a:ext uri="{FF2B5EF4-FFF2-40B4-BE49-F238E27FC236}">
                <a16:creationId xmlns:a16="http://schemas.microsoft.com/office/drawing/2014/main" id="{54B9E76A-300A-FCBD-FF73-98BDBC6A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310" name="Rectangle 12309">
            <a:extLst>
              <a:ext uri="{FF2B5EF4-FFF2-40B4-BE49-F238E27FC236}">
                <a16:creationId xmlns:a16="http://schemas.microsoft.com/office/drawing/2014/main" id="{9BECDDA9-7A6E-7FA7-28C1-C4F6FABA4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85F5A39-F7C8-E0A7-59F5-2BAE706B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026AD17-BD04-4AD6-D851-56917C556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1518" y="406400"/>
            <a:ext cx="5248964" cy="5196474"/>
          </a:xfrm>
          <a:prstGeom prst="rect">
            <a:avLst/>
          </a:prstGeom>
        </p:spPr>
      </p:pic>
      <p:cxnSp>
        <p:nvCxnSpPr>
          <p:cNvPr id="12312" name="Straight Connector 12311">
            <a:extLst>
              <a:ext uri="{FF2B5EF4-FFF2-40B4-BE49-F238E27FC236}">
                <a16:creationId xmlns:a16="http://schemas.microsoft.com/office/drawing/2014/main" id="{A0F0BC35-B2BF-098E-3852-8BE16FEE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zis 5">
            <a:extLst>
              <a:ext uri="{FF2B5EF4-FFF2-40B4-BE49-F238E27FC236}">
                <a16:creationId xmlns:a16="http://schemas.microsoft.com/office/drawing/2014/main" id="{D805F7D6-0238-F0C5-6228-A732E474EFE1}"/>
              </a:ext>
            </a:extLst>
          </p:cNvPr>
          <p:cNvSpPr/>
          <p:nvPr/>
        </p:nvSpPr>
        <p:spPr>
          <a:xfrm>
            <a:off x="2946400" y="290191"/>
            <a:ext cx="2540001" cy="2540001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DA849AD4-68D6-C4BE-22D8-DEBBCE330648}"/>
              </a:ext>
            </a:extLst>
          </p:cNvPr>
          <p:cNvSpPr/>
          <p:nvPr/>
        </p:nvSpPr>
        <p:spPr>
          <a:xfrm>
            <a:off x="3968044" y="3343796"/>
            <a:ext cx="4622800" cy="2540001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57E5DB4-87BC-6826-D129-1B99A83D7203}"/>
              </a:ext>
            </a:extLst>
          </p:cNvPr>
          <p:cNvSpPr/>
          <p:nvPr/>
        </p:nvSpPr>
        <p:spPr>
          <a:xfrm>
            <a:off x="6705601" y="1447801"/>
            <a:ext cx="719665" cy="71966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D7A14CDC-3FDE-96F0-3E13-8AB53A27C6BC}"/>
              </a:ext>
            </a:extLst>
          </p:cNvPr>
          <p:cNvSpPr/>
          <p:nvPr/>
        </p:nvSpPr>
        <p:spPr>
          <a:xfrm>
            <a:off x="7786234" y="1447801"/>
            <a:ext cx="719665" cy="71966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13CD6187-63FD-7508-4B1F-ED78A4323597}"/>
              </a:ext>
            </a:extLst>
          </p:cNvPr>
          <p:cNvSpPr/>
          <p:nvPr/>
        </p:nvSpPr>
        <p:spPr>
          <a:xfrm>
            <a:off x="7272868" y="2165243"/>
            <a:ext cx="719665" cy="719665"/>
          </a:xfrm>
          <a:prstGeom prst="ellipse">
            <a:avLst/>
          </a:prstGeom>
          <a:solidFill>
            <a:srgbClr val="11FF5B">
              <a:alpha val="2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5862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13A27-15ED-0AE7-C9F9-6FAC05B31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54" name="Straight Connector 1435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56" name="Straight Connector 1435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358" name="Rectangle 1435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0CD370F-961A-0A81-FB63-C7FFC170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4DF264-2B98-2063-4A53-FFAF4F4DF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5109" y="406400"/>
            <a:ext cx="4741781" cy="5196474"/>
          </a:xfrm>
          <a:prstGeom prst="rect">
            <a:avLst/>
          </a:prstGeom>
        </p:spPr>
      </p:pic>
      <p:cxnSp>
        <p:nvCxnSpPr>
          <p:cNvPr id="14360" name="Straight Connector 1435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62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E82783-2040-EE7A-F53A-EC5106B37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81A02-DC40-9166-4AB7-A24664FC8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F600D-B66C-730A-ABC6-0F3FC1F3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F9CE31-804E-FBD9-598C-FDD275C2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B28E399-F639-2885-8E21-55FD3F27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Neurális hálózatok</a:t>
            </a:r>
            <a:endParaRPr lang="en-US" dirty="0"/>
          </a:p>
        </p:txBody>
      </p:sp>
      <p:pic>
        <p:nvPicPr>
          <p:cNvPr id="5" name="Tartalom helye 4" descr="A képen Színesség, Grafika, Fraktálművészet, kö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884FD13-EF5E-8840-A425-EBD8A4166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33" y="406400"/>
            <a:ext cx="7423534" cy="51964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5AF9CB-8BB9-A92A-54C0-E8BCB3F92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84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4" name="Straight Connector 82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6" name="Straight Connector 82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28" name="Rectangle 822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2AA3672-6CF9-0D5A-CEF4-6C19377F6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Neurális hálózatok</a:t>
            </a:r>
          </a:p>
        </p:txBody>
      </p:sp>
      <p:pic>
        <p:nvPicPr>
          <p:cNvPr id="8194" name="Picture 2" descr="A képen vázlat, diagram, szöveg, 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E5C8748-0D35-C37D-3C96-8901897C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9" b="-2"/>
          <a:stretch>
            <a:fillRect/>
          </a:stretch>
        </p:blipFill>
        <p:spPr bwMode="auto">
          <a:xfrm>
            <a:off x="1082124" y="1447801"/>
            <a:ext cx="10155091" cy="36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30" name="Straight Connector 822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113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00B493-BDDF-3580-9AE3-84AB8CCA9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65" name="Straight Connector 1436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7" name="Straight Connector 1436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369" name="Rectangle 1436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F0DB77E-41E1-808F-DE28-29FD533C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MINTA FELISMERÉS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6670D71D-7ACC-4F62-066C-26862E3F6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9770" y="1002128"/>
            <a:ext cx="8252460" cy="4600745"/>
          </a:xfrm>
          <a:prstGeom prst="rect">
            <a:avLst/>
          </a:prstGeom>
        </p:spPr>
      </p:pic>
      <p:cxnSp>
        <p:nvCxnSpPr>
          <p:cNvPr id="14371" name="Straight Connector 1437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968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1E91D-AD98-651F-8BCB-5B253CA77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7" name="Straight Connector 1536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9" name="Straight Connector 1536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371" name="Rectangle 1537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3EC732D-BF5A-66C1-3AF6-210B22FA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ADAT AUGMENTÁCIÓ</a:t>
            </a:r>
            <a:endParaRPr lang="en-US" dirty="0"/>
          </a:p>
        </p:txBody>
      </p:sp>
      <p:pic>
        <p:nvPicPr>
          <p:cNvPr id="15362" name="Picture 2" descr="Best data augmentation techniques [2024 update]">
            <a:extLst>
              <a:ext uri="{FF2B5EF4-FFF2-40B4-BE49-F238E27FC236}">
                <a16:creationId xmlns:a16="http://schemas.microsoft.com/office/drawing/2014/main" id="{94BBF7CE-5395-FBFA-1AA1-4251AC57D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9770" y="960866"/>
            <a:ext cx="8252460" cy="464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73" name="Straight Connector 1537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85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9605D-3879-C5B9-4A43-9C979C10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5F978E2-0BFE-A886-DF0F-8FBFFCAA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3600" dirty="0"/>
              <a:t>ELIZA – Az Első Chatbot</a:t>
            </a:r>
            <a:endParaRPr lang="hu-HU" sz="3300" dirty="0"/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D5F875-B72A-448C-9520-3ECD49D5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>
            <a:normAutofit/>
          </a:bodyPr>
          <a:lstStyle/>
          <a:p>
            <a:r>
              <a:rPr lang="hu-HU" dirty="0">
                <a:latin typeface="Univers Condensed Light" panose="020B0306020202040204" pitchFamily="34" charset="0"/>
              </a:rPr>
              <a:t>1966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A </a:t>
            </a:r>
            <a:r>
              <a:rPr lang="hu-HU" dirty="0" err="1">
                <a:latin typeface="Univers Condensed Light" panose="020B0306020202040204" pitchFamily="34" charset="0"/>
              </a:rPr>
              <a:t>chatGPT</a:t>
            </a:r>
            <a:r>
              <a:rPr lang="hu-HU" dirty="0">
                <a:latin typeface="Univers Condensed Light" panose="020B0306020202040204" pitchFamily="34" charset="0"/>
              </a:rPr>
              <a:t> „őse”</a:t>
            </a:r>
          </a:p>
        </p:txBody>
      </p:sp>
      <p:pic>
        <p:nvPicPr>
          <p:cNvPr id="3074" name="Picture 2" descr="ELIZA, la véritable histoire du premier chatbot">
            <a:extLst>
              <a:ext uri="{FF2B5EF4-FFF2-40B4-BE49-F238E27FC236}">
                <a16:creationId xmlns:a16="http://schemas.microsoft.com/office/drawing/2014/main" id="{5DC5A4FE-A399-59D5-CF5B-98A61B40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1" r="14117" b="4"/>
          <a:stretch>
            <a:fillRect/>
          </a:stretch>
        </p:blipFill>
        <p:spPr bwMode="auto">
          <a:xfrm>
            <a:off x="4981575" y="735286"/>
            <a:ext cx="6495042" cy="54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81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60779-E93D-5449-8562-D6383FD0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6A4D972-3686-3104-3FB9-4511C56D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hu-HU"/>
              <a:t>Az Első 'AI Tél'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766C7D0-D278-1CE1-39B3-2DBAFA63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0" r="19509" b="3"/>
          <a:stretch>
            <a:fillRect/>
          </a:stretch>
        </p:blipFill>
        <p:spPr>
          <a:xfrm>
            <a:off x="709872" y="731519"/>
            <a:ext cx="4976888" cy="5437244"/>
          </a:xfrm>
          <a:prstGeom prst="rect">
            <a:avLst/>
          </a:prstGeom>
        </p:spPr>
      </p:pic>
      <p:cxnSp>
        <p:nvCxnSpPr>
          <p:cNvPr id="3095" name="Straight Connector 309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4B9D89-BB3C-AC57-7838-3CC5A7DC3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38" y="2236843"/>
            <a:ext cx="5201121" cy="3931920"/>
          </a:xfrm>
        </p:spPr>
        <p:txBody>
          <a:bodyPr>
            <a:normAutofit/>
          </a:bodyPr>
          <a:lstStyle/>
          <a:p>
            <a:r>
              <a:rPr lang="hu-HU" dirty="0">
                <a:latin typeface="Univers Condensed Light" panose="020B0306020202040204" pitchFamily="34" charset="0"/>
              </a:rPr>
              <a:t>Túlzott optimizmus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Korlátozott számítási teljesítmény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A </a:t>
            </a:r>
            <a:r>
              <a:rPr lang="hu-HU" dirty="0" err="1">
                <a:latin typeface="Univers Condensed Light" panose="020B0306020202040204" pitchFamily="34" charset="0"/>
              </a:rPr>
              <a:t>Lighthill</a:t>
            </a:r>
            <a:r>
              <a:rPr lang="hu-HU" dirty="0">
                <a:latin typeface="Univers Condensed Light" panose="020B0306020202040204" pitchFamily="34" charset="0"/>
              </a:rPr>
              <a:t>-jelentés (1973)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Finanszírozás megvonása</a:t>
            </a:r>
          </a:p>
        </p:txBody>
      </p:sp>
    </p:spTree>
    <p:extLst>
      <p:ext uri="{BB962C8B-B14F-4D97-AF65-F5344CB8AC3E}">
        <p14:creationId xmlns:p14="http://schemas.microsoft.com/office/powerpoint/2010/main" val="420885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5524D-D08B-3A88-E06A-D886C1B2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0FC627FB-28CB-0192-0201-3E0B90235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4938F03-FAC2-2A4C-9A50-03F6F0C8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hu-HU" sz="3600" dirty="0"/>
              <a:t>A Gépi Tanulás Ébredése</a:t>
            </a:r>
            <a:endParaRPr lang="hu-HU" sz="3600"/>
          </a:p>
        </p:txBody>
      </p:sp>
      <p:cxnSp>
        <p:nvCxnSpPr>
          <p:cNvPr id="3088" name="Straight Connector 3087">
            <a:extLst>
              <a:ext uri="{FF2B5EF4-FFF2-40B4-BE49-F238E27FC236}">
                <a16:creationId xmlns:a16="http://schemas.microsoft.com/office/drawing/2014/main" id="{D6BAE82D-B7D4-9DE1-340B-4AEA4938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025618-2524-8785-E0A8-3859BE18E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>
            <a:normAutofit/>
          </a:bodyPr>
          <a:lstStyle/>
          <a:p>
            <a:r>
              <a:rPr lang="hu-HU" dirty="0">
                <a:latin typeface="Univers Condensed Light" panose="020B0306020202040204" pitchFamily="34" charset="0"/>
              </a:rPr>
              <a:t>1990-es évek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Elmozdulás a Szimbolikus AI-</a:t>
            </a:r>
            <a:r>
              <a:rPr lang="hu-HU" dirty="0" err="1">
                <a:latin typeface="Univers Condensed Light" panose="020B0306020202040204" pitchFamily="34" charset="0"/>
              </a:rPr>
              <a:t>tól</a:t>
            </a:r>
            <a:endParaRPr lang="hu-HU" dirty="0">
              <a:latin typeface="Univers Condensed Light" panose="020B0306020202040204" pitchFamily="34" charset="0"/>
            </a:endParaRPr>
          </a:p>
          <a:p>
            <a:r>
              <a:rPr lang="hu-HU" dirty="0">
                <a:latin typeface="Univers Condensed Light" panose="020B0306020202040204" pitchFamily="34" charset="0"/>
              </a:rPr>
              <a:t>Adat vezérelt megközelítés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Új algoritmusok (SVM, </a:t>
            </a:r>
            <a:r>
              <a:rPr lang="hu-HU" dirty="0" err="1">
                <a:latin typeface="Univers Condensed Light" panose="020B0306020202040204" pitchFamily="34" charset="0"/>
              </a:rPr>
              <a:t>Boosting</a:t>
            </a:r>
            <a:r>
              <a:rPr lang="hu-HU" dirty="0">
                <a:latin typeface="Univers Condensed Light" panose="020B0306020202040204" pitchFamily="34" charset="0"/>
              </a:rPr>
              <a:t>, Random Forest)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LSTM (Hosszú Rövid Távú Memória)</a:t>
            </a:r>
          </a:p>
        </p:txBody>
      </p:sp>
      <p:pic>
        <p:nvPicPr>
          <p:cNvPr id="6" name="Kép 5" descr="A képen művészet, festmény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C7AFD4B-FBEF-6721-03B8-6C4DEA03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558"/>
          <a:stretch>
            <a:fillRect/>
          </a:stretch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77FD7-6709-508F-BC07-BA5B81A6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0" name="Rectangle 309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6EE9B96-449B-935C-527D-35A444EE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3300"/>
              <a:t>Big Data és a Neurális Hálózatok</a:t>
            </a:r>
          </a:p>
        </p:txBody>
      </p:sp>
      <p:pic>
        <p:nvPicPr>
          <p:cNvPr id="9" name="Kép 8" descr="A képen képernyőkép, kör, gömb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2CF1038-2F6E-414A-6FF5-5A8C5F009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7336" r="800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94" r="12091" b="-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D7DCE1-135B-BB1D-F547-061AE3C1B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r>
              <a:rPr lang="hu-HU" dirty="0">
                <a:latin typeface="Univers Condensed Light" panose="020B0306020202040204" pitchFamily="34" charset="0"/>
              </a:rPr>
              <a:t>Big Data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GPU-k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Mélytanulás</a:t>
            </a:r>
          </a:p>
          <a:p>
            <a:r>
              <a:rPr lang="hu-HU" dirty="0" err="1">
                <a:latin typeface="Univers Condensed Light" panose="020B0306020202040204" pitchFamily="34" charset="0"/>
              </a:rPr>
              <a:t>ImageNet</a:t>
            </a:r>
            <a:endParaRPr lang="hu-HU" dirty="0">
              <a:latin typeface="Univers Condensed Light" panose="020B03060202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4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17E07-0F37-0ACB-9B7C-5129E2F4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4CA5DA4-000D-041B-B427-6778BC32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hu-HU" sz="3600" dirty="0"/>
              <a:t>AI </a:t>
            </a:r>
            <a:r>
              <a:rPr lang="hu-HU" sz="3600" dirty="0" err="1"/>
              <a:t>MindenhoL</a:t>
            </a:r>
            <a:endParaRPr lang="hu-HU" sz="3600" dirty="0"/>
          </a:p>
        </p:txBody>
      </p: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72AB2D-4A8B-9C02-8459-7A0E168B0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>
            <a:normAutofit/>
          </a:bodyPr>
          <a:lstStyle/>
          <a:p>
            <a:r>
              <a:rPr lang="hu-HU" dirty="0">
                <a:latin typeface="Univers Condensed Light" panose="020B0306020202040204" pitchFamily="34" charset="0"/>
              </a:rPr>
              <a:t>Generatív AI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Orvosi diagnózis és gyógyszerkutatás</a:t>
            </a:r>
          </a:p>
          <a:p>
            <a:r>
              <a:rPr lang="hu-HU" dirty="0">
                <a:latin typeface="Univers Condensed Light" panose="020B0306020202040204" pitchFamily="34" charset="0"/>
              </a:rPr>
              <a:t>Önvezető autók</a:t>
            </a:r>
          </a:p>
        </p:txBody>
      </p:sp>
      <p:pic>
        <p:nvPicPr>
          <p:cNvPr id="7170" name="Picture 2" descr="The 20 best generative AI tools in 2025 | Zapier">
            <a:extLst>
              <a:ext uri="{FF2B5EF4-FFF2-40B4-BE49-F238E27FC236}">
                <a16:creationId xmlns:a16="http://schemas.microsoft.com/office/drawing/2014/main" id="{11ED3F10-0CFC-0C8F-7C68-EE6A29E67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 r="17519" b="-1"/>
          <a:stretch>
            <a:fillRect/>
          </a:stretch>
        </p:blipFill>
        <p:spPr bwMode="auto">
          <a:xfrm>
            <a:off x="4981575" y="735286"/>
            <a:ext cx="6495042" cy="54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7557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FE4FEF3-98DC-4B2B-9CBA-521612DD91FF}">
  <we:reference id="wa200005566" version="3.0.0.3" store="hu-HU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2281</Words>
  <Application>Microsoft Office PowerPoint</Application>
  <PresentationFormat>Szélesvásznú</PresentationFormat>
  <Paragraphs>172</Paragraphs>
  <Slides>48</Slides>
  <Notes>47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5" baseType="lpstr">
      <vt:lpstr>Abadi ExtraLight</vt:lpstr>
      <vt:lpstr>Aptos</vt:lpstr>
      <vt:lpstr>Arial</vt:lpstr>
      <vt:lpstr>Calisto MT</vt:lpstr>
      <vt:lpstr>Univers Condensed</vt:lpstr>
      <vt:lpstr>Univers Condensed Light</vt:lpstr>
      <vt:lpstr>ChronicleVTI</vt:lpstr>
      <vt:lpstr>Tud GONDOLKOZNI EGY GÉP? </vt:lpstr>
      <vt:lpstr>Mesterséges intelligencia  </vt:lpstr>
      <vt:lpstr>A Gondolkodó Gépek Álma</vt:lpstr>
      <vt:lpstr>Az AI Kutatás Hivatalos Születése</vt:lpstr>
      <vt:lpstr>ELIZA – Az Első Chatbot</vt:lpstr>
      <vt:lpstr>Az Első 'AI Tél'</vt:lpstr>
      <vt:lpstr>A Gépi Tanulás Ébredése</vt:lpstr>
      <vt:lpstr>Big Data és a Neurális Hálózatok</vt:lpstr>
      <vt:lpstr>AI MindenhoL</vt:lpstr>
      <vt:lpstr>AI KÖRÜLÖTTED</vt:lpstr>
      <vt:lpstr>AI KÖRÜLÖTTED</vt:lpstr>
      <vt:lpstr>AI KÖRÜLÖTTED</vt:lpstr>
      <vt:lpstr>AI KÖRÜLÖTTED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Hogyan gondolkozik AZ AI?</vt:lpstr>
      <vt:lpstr>MINTA FELISMERÉS</vt:lpstr>
      <vt:lpstr>MINTA FELISMERÉS</vt:lpstr>
      <vt:lpstr>MINTA FELISMERÉS</vt:lpstr>
      <vt:lpstr>MINTA FELISMERÉS</vt:lpstr>
      <vt:lpstr>MINTA FELISMERÉS</vt:lpstr>
      <vt:lpstr>MINTA FELISMERÉS</vt:lpstr>
      <vt:lpstr>MINTA FELISMERÉS</vt:lpstr>
      <vt:lpstr>MINTA FELISMERÉS</vt:lpstr>
      <vt:lpstr>MINTA FELISMERÉS</vt:lpstr>
      <vt:lpstr>MINTA FELISMERÉS</vt:lpstr>
      <vt:lpstr>Neurális hálózatok</vt:lpstr>
      <vt:lpstr>Neurális hálózatok</vt:lpstr>
      <vt:lpstr>MINTA FELISMERÉS</vt:lpstr>
      <vt:lpstr>ADAT AUGMENTÁCIÓ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Zsolt Szamosvölgyi</dc:creator>
  <cp:lastModifiedBy>Zsolt Szamosvölgyi</cp:lastModifiedBy>
  <cp:revision>3</cp:revision>
  <dcterms:created xsi:type="dcterms:W3CDTF">2025-11-05T17:21:45Z</dcterms:created>
  <dcterms:modified xsi:type="dcterms:W3CDTF">2025-11-09T08:34:42Z</dcterms:modified>
</cp:coreProperties>
</file>